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260" r:id="rId3"/>
    <p:sldId id="258" r:id="rId4"/>
    <p:sldId id="336" r:id="rId5"/>
    <p:sldId id="392" r:id="rId6"/>
    <p:sldId id="387" r:id="rId7"/>
    <p:sldId id="337" r:id="rId8"/>
    <p:sldId id="391" r:id="rId9"/>
    <p:sldId id="338" r:id="rId10"/>
    <p:sldId id="434" r:id="rId11"/>
    <p:sldId id="372" r:id="rId12"/>
    <p:sldId id="435"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432" r:id="rId53"/>
    <p:sldId id="43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p:cViewPr varScale="1">
        <p:scale>
          <a:sx n="65" d="100"/>
          <a:sy n="65" d="100"/>
        </p:scale>
        <p:origin x="1452" y="7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999E37-880D-4BEB-92BD-3632DF3EEB96}" type="datetimeFigureOut">
              <a:rPr lang="en-US" smtClean="0"/>
              <a:t>2/23/2021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17EC96-58C4-45AE-9D97-D83B6D5773CB}" type="slidenum">
              <a:rPr lang="en-US" smtClean="0"/>
              <a:t>‹#›</a:t>
            </a:fld>
            <a:endParaRPr lang="en-US"/>
          </a:p>
        </p:txBody>
      </p:sp>
    </p:spTree>
    <p:extLst>
      <p:ext uri="{BB962C8B-B14F-4D97-AF65-F5344CB8AC3E}">
        <p14:creationId xmlns:p14="http://schemas.microsoft.com/office/powerpoint/2010/main" val="380527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64C0A5-8532-4E89-B530-57B5899E87C8}"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95213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64C0A5-8532-4E89-B530-57B5899E87C8}"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287251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64C0A5-8532-4E89-B530-57B5899E87C8}"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302752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64C0A5-8532-4E89-B530-57B5899E87C8}"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200904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64C0A5-8532-4E89-B530-57B5899E87C8}"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96947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64C0A5-8532-4E89-B530-57B5899E87C8}"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64093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64C0A5-8532-4E89-B530-57B5899E87C8}" type="datetimeFigureOut">
              <a:rPr lang="en-US" smtClean="0"/>
              <a:t>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49023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64C0A5-8532-4E89-B530-57B5899E87C8}"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397459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4C0A5-8532-4E89-B530-57B5899E87C8}" type="datetimeFigureOut">
              <a:rPr lang="en-US" smtClean="0"/>
              <a:t>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129892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64C0A5-8532-4E89-B530-57B5899E87C8}"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305180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64C0A5-8532-4E89-B530-57B5899E87C8}"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82596-A35B-4039-A2F4-B5F07B9D325A}" type="slidenum">
              <a:rPr lang="en-US" smtClean="0"/>
              <a:t>‹#›</a:t>
            </a:fld>
            <a:endParaRPr lang="en-US"/>
          </a:p>
        </p:txBody>
      </p:sp>
    </p:spTree>
    <p:extLst>
      <p:ext uri="{BB962C8B-B14F-4D97-AF65-F5344CB8AC3E}">
        <p14:creationId xmlns:p14="http://schemas.microsoft.com/office/powerpoint/2010/main" val="166400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64C0A5-8532-4E89-B530-57B5899E87C8}" type="datetimeFigureOut">
              <a:rPr lang="en-US" smtClean="0"/>
              <a:t>2/23/2021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82596-A35B-4039-A2F4-B5F07B9D325A}" type="slidenum">
              <a:rPr lang="en-US" smtClean="0"/>
              <a:t>‹#›</a:t>
            </a:fld>
            <a:endParaRPr lang="en-US"/>
          </a:p>
        </p:txBody>
      </p:sp>
    </p:spTree>
    <p:extLst>
      <p:ext uri="{BB962C8B-B14F-4D97-AF65-F5344CB8AC3E}">
        <p14:creationId xmlns:p14="http://schemas.microsoft.com/office/powerpoint/2010/main" val="73679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vpaa.ku.edu.tr/academic-policie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xilinx.com/support/download/index.html/content/xilinx/en/downloadNav/vivado-design-tools/archive-ise.html"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xilinx.com/support/download/index.html/content/xilinx/en/downloadNav/vivado-design-tools/archive-ise.html"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495800"/>
            <a:ext cx="9131300" cy="1143000"/>
          </a:xfrm>
        </p:spPr>
        <p:txBody>
          <a:bodyPr>
            <a:normAutofit/>
          </a:bodyPr>
          <a:lstStyle/>
          <a:p>
            <a:r>
              <a:rPr lang="en-US" sz="3200" b="1" dirty="0"/>
              <a:t>ELEC </a:t>
            </a:r>
            <a:r>
              <a:rPr lang="en-US" sz="3200" b="1" dirty="0" smtClean="0"/>
              <a:t>204 Digital Design Week </a:t>
            </a:r>
            <a:r>
              <a:rPr lang="en-US" sz="3200" b="1" dirty="0"/>
              <a:t>1: </a:t>
            </a:r>
            <a:r>
              <a:rPr lang="en-US" sz="3200" b="1" dirty="0" smtClean="0"/>
              <a:t>VHDL and FPGAs</a:t>
            </a:r>
            <a:endParaRPr lang="en-US" sz="3200" b="1" dirty="0"/>
          </a:p>
        </p:txBody>
      </p:sp>
      <p:sp>
        <p:nvSpPr>
          <p:cNvPr id="3" name="Subtitle 2"/>
          <p:cNvSpPr>
            <a:spLocks noGrp="1"/>
          </p:cNvSpPr>
          <p:nvPr>
            <p:ph type="subTitle" idx="1"/>
          </p:nvPr>
        </p:nvSpPr>
        <p:spPr>
          <a:xfrm>
            <a:off x="0" y="5638800"/>
            <a:ext cx="9144000" cy="790967"/>
          </a:xfrm>
        </p:spPr>
        <p:txBody>
          <a:bodyPr>
            <a:noAutofit/>
          </a:bodyPr>
          <a:lstStyle/>
          <a:p>
            <a:r>
              <a:rPr lang="en-US" sz="2000" b="1" dirty="0" smtClean="0">
                <a:solidFill>
                  <a:schemeClr val="tx1"/>
                </a:solidFill>
              </a:rPr>
              <a:t>ELEC 204 Lab </a:t>
            </a:r>
            <a:r>
              <a:rPr lang="en-US" sz="2000" b="1" dirty="0">
                <a:solidFill>
                  <a:schemeClr val="tx1"/>
                </a:solidFill>
              </a:rPr>
              <a:t>instructor: Mehmet </a:t>
            </a:r>
            <a:r>
              <a:rPr lang="en-US" sz="2000" b="1" dirty="0" err="1">
                <a:solidFill>
                  <a:schemeClr val="tx1"/>
                </a:solidFill>
              </a:rPr>
              <a:t>Cengiz</a:t>
            </a:r>
            <a:r>
              <a:rPr lang="en-US" sz="2000" b="1" dirty="0">
                <a:solidFill>
                  <a:schemeClr val="tx1"/>
                </a:solidFill>
              </a:rPr>
              <a:t> </a:t>
            </a:r>
            <a:r>
              <a:rPr lang="en-US" sz="2000" b="1" dirty="0" err="1">
                <a:solidFill>
                  <a:schemeClr val="tx1"/>
                </a:solidFill>
              </a:rPr>
              <a:t>Onbaşlı</a:t>
            </a:r>
            <a:endParaRPr lang="en-US" sz="2000" b="1" dirty="0">
              <a:solidFill>
                <a:schemeClr val="tx1"/>
              </a:solidFill>
            </a:endParaRPr>
          </a:p>
          <a:p>
            <a:r>
              <a:rPr lang="en-US" sz="2000" b="1" dirty="0" err="1" smtClean="0">
                <a:solidFill>
                  <a:schemeClr val="tx1"/>
                </a:solidFill>
              </a:rPr>
              <a:t>Koç</a:t>
            </a:r>
            <a:r>
              <a:rPr lang="en-US" sz="2000" b="1" dirty="0" smtClean="0">
                <a:solidFill>
                  <a:schemeClr val="tx1"/>
                </a:solidFill>
              </a:rPr>
              <a:t> </a:t>
            </a:r>
            <a:r>
              <a:rPr lang="en-US" sz="2000" b="1" dirty="0">
                <a:solidFill>
                  <a:schemeClr val="tx1"/>
                </a:solidFill>
              </a:rPr>
              <a:t>University Dept. of Electrical and Electronics Engineering</a:t>
            </a:r>
          </a:p>
        </p:txBody>
      </p:sp>
      <p:sp>
        <p:nvSpPr>
          <p:cNvPr id="6" name="TextBox 5"/>
          <p:cNvSpPr txBox="1"/>
          <p:nvPr/>
        </p:nvSpPr>
        <p:spPr>
          <a:xfrm>
            <a:off x="0" y="6550223"/>
            <a:ext cx="2374304" cy="307777"/>
          </a:xfrm>
          <a:prstGeom prst="rect">
            <a:avLst/>
          </a:prstGeom>
          <a:noFill/>
        </p:spPr>
        <p:txBody>
          <a:bodyPr wrap="none" rtlCol="0">
            <a:spAutoFit/>
          </a:bodyPr>
          <a:lstStyle/>
          <a:p>
            <a:r>
              <a:rPr lang="en-US" sz="1400" dirty="0" smtClean="0"/>
              <a:t>Digital Design (Labs) </a:t>
            </a:r>
            <a:r>
              <a:rPr lang="en-US" sz="1400" dirty="0"/>
              <a:t>– </a:t>
            </a:r>
            <a:r>
              <a:rPr lang="en-US" sz="1400" dirty="0" smtClean="0"/>
              <a:t>Week </a:t>
            </a:r>
            <a:r>
              <a:rPr lang="en-US" sz="1400" dirty="0"/>
              <a:t>1</a:t>
            </a:r>
          </a:p>
        </p:txBody>
      </p:sp>
      <p:pic>
        <p:nvPicPr>
          <p:cNvPr id="1026" name="Picture 2" descr="Image result for koc university logo">
            <a:extLst>
              <a:ext uri="{FF2B5EF4-FFF2-40B4-BE49-F238E27FC236}">
                <a16:creationId xmlns:a16="http://schemas.microsoft.com/office/drawing/2014/main" id="{124DC8E7-3FDF-49FE-B593-11AAFF74D5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0" y="6412755"/>
            <a:ext cx="1739900" cy="4452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se 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662" y="152400"/>
            <a:ext cx="4872638" cy="442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C3S250E-4VQG100I Xilinx | Xilinx XC3S250E-4VQG100I, FPGA Spartan-3E 5508  Hücreli, Gate Sayısı: 250000, 38912Bit, 612 Blok 100-Pinli VTQFP | 134-093  | RS Online'a Hoşgeldini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93671"/>
            <a:ext cx="3429000" cy="2811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1247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10</a:t>
            </a:fld>
            <a:endParaRPr lang="en-US"/>
          </a:p>
        </p:txBody>
      </p:sp>
      <p:sp>
        <p:nvSpPr>
          <p:cNvPr id="12" name="TextBox 11"/>
          <p:cNvSpPr txBox="1"/>
          <p:nvPr/>
        </p:nvSpPr>
        <p:spPr>
          <a:xfrm>
            <a:off x="441960" y="228600"/>
            <a:ext cx="2242345" cy="461665"/>
          </a:xfrm>
          <a:prstGeom prst="rect">
            <a:avLst/>
          </a:prstGeom>
          <a:noFill/>
        </p:spPr>
        <p:txBody>
          <a:bodyPr wrap="none" rtlCol="0">
            <a:spAutoFit/>
          </a:bodyPr>
          <a:lstStyle/>
          <a:p>
            <a:r>
              <a:rPr lang="en-US" sz="2400" b="1" dirty="0" smtClean="0"/>
              <a:t>The FPGA Board</a:t>
            </a:r>
            <a:endParaRPr lang="en-US" sz="2400" b="1" dirty="0"/>
          </a:p>
        </p:txBody>
      </p:sp>
      <p:pic>
        <p:nvPicPr>
          <p:cNvPr id="6" name="Picture 5"/>
          <p:cNvPicPr>
            <a:picLocks noChangeAspect="1"/>
          </p:cNvPicPr>
          <p:nvPr/>
        </p:nvPicPr>
        <p:blipFill rotWithShape="1">
          <a:blip r:embed="rId2"/>
          <a:srcRect r="73256"/>
          <a:stretch/>
        </p:blipFill>
        <p:spPr>
          <a:xfrm>
            <a:off x="8686800" y="6456627"/>
            <a:ext cx="457200" cy="401373"/>
          </a:xfrm>
          <a:prstGeom prst="rect">
            <a:avLst/>
          </a:prstGeom>
        </p:spPr>
      </p:pic>
      <p:sp>
        <p:nvSpPr>
          <p:cNvPr id="9" name="TextBox 8"/>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500" r="12500"/>
          <a:stretch/>
        </p:blipFill>
        <p:spPr>
          <a:xfrm>
            <a:off x="879987" y="723836"/>
            <a:ext cx="7772400" cy="5826387"/>
          </a:xfrm>
          <a:prstGeom prst="rect">
            <a:avLst/>
          </a:prstGeom>
        </p:spPr>
      </p:pic>
    </p:spTree>
    <p:extLst>
      <p:ext uri="{BB962C8B-B14F-4D97-AF65-F5344CB8AC3E}">
        <p14:creationId xmlns:p14="http://schemas.microsoft.com/office/powerpoint/2010/main" val="1241951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11</a:t>
            </a:fld>
            <a:endParaRPr lang="en-US"/>
          </a:p>
        </p:txBody>
      </p:sp>
      <p:sp>
        <p:nvSpPr>
          <p:cNvPr id="12" name="TextBox 11"/>
          <p:cNvSpPr txBox="1"/>
          <p:nvPr/>
        </p:nvSpPr>
        <p:spPr>
          <a:xfrm>
            <a:off x="441960" y="228600"/>
            <a:ext cx="2036583" cy="461665"/>
          </a:xfrm>
          <a:prstGeom prst="rect">
            <a:avLst/>
          </a:prstGeom>
          <a:noFill/>
        </p:spPr>
        <p:txBody>
          <a:bodyPr wrap="none" rtlCol="0">
            <a:spAutoFit/>
          </a:bodyPr>
          <a:lstStyle/>
          <a:p>
            <a:r>
              <a:rPr lang="en-US" sz="2400" b="1" dirty="0"/>
              <a:t>Course </a:t>
            </a:r>
            <a:r>
              <a:rPr lang="en-US" sz="2400" b="1" dirty="0" smtClean="0"/>
              <a:t>project</a:t>
            </a:r>
            <a:endParaRPr lang="en-US" sz="2400" b="1" dirty="0"/>
          </a:p>
        </p:txBody>
      </p:sp>
      <p:pic>
        <p:nvPicPr>
          <p:cNvPr id="6" name="Picture 5"/>
          <p:cNvPicPr>
            <a:picLocks noChangeAspect="1"/>
          </p:cNvPicPr>
          <p:nvPr/>
        </p:nvPicPr>
        <p:blipFill rotWithShape="1">
          <a:blip r:embed="rId2"/>
          <a:srcRect r="73256"/>
          <a:stretch/>
        </p:blipFill>
        <p:spPr>
          <a:xfrm>
            <a:off x="8686800" y="6456627"/>
            <a:ext cx="457200" cy="401373"/>
          </a:xfrm>
          <a:prstGeom prst="rect">
            <a:avLst/>
          </a:prstGeom>
        </p:spPr>
      </p:pic>
      <p:sp>
        <p:nvSpPr>
          <p:cNvPr id="7" name="TextBox 6"/>
          <p:cNvSpPr txBox="1"/>
          <p:nvPr/>
        </p:nvSpPr>
        <p:spPr>
          <a:xfrm>
            <a:off x="441960" y="780871"/>
            <a:ext cx="8321040" cy="4093428"/>
          </a:xfrm>
          <a:prstGeom prst="rect">
            <a:avLst/>
          </a:prstGeom>
          <a:noFill/>
        </p:spPr>
        <p:txBody>
          <a:bodyPr wrap="square" rtlCol="0">
            <a:spAutoFit/>
          </a:bodyPr>
          <a:lstStyle/>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Pick a project partner and form teams of max. 2 people (no more than 2). Doing the projects as one student is okay.</a:t>
            </a: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You will propose a VHDL project on the </a:t>
            </a:r>
            <a:r>
              <a:rPr lang="en-US" sz="2000" dirty="0" smtClean="0">
                <a:solidFill>
                  <a:schemeClr val="tx2"/>
                </a:solidFill>
              </a:rPr>
              <a:t>Google </a:t>
            </a:r>
            <a:r>
              <a:rPr lang="en-US" sz="2000" smtClean="0">
                <a:solidFill>
                  <a:schemeClr val="tx2"/>
                </a:solidFill>
              </a:rPr>
              <a:t>drive sheet.</a:t>
            </a:r>
            <a:endParaRPr lang="en-US" sz="2000" dirty="0" smtClean="0">
              <a:solidFill>
                <a:schemeClr val="tx2"/>
              </a:solidFill>
            </a:endParaRPr>
          </a:p>
          <a:p>
            <a:pPr marL="342900" indent="-342900" algn="just">
              <a:buFont typeface="Arial" panose="020B0604020202020204" pitchFamily="34" charset="0"/>
              <a:buChar char="•"/>
            </a:pPr>
            <a:endParaRPr lang="en-US" sz="2000" dirty="0" smtClean="0"/>
          </a:p>
          <a:p>
            <a:pPr marL="342900" indent="-342900" algn="just">
              <a:buFont typeface="Arial" panose="020B0604020202020204" pitchFamily="34" charset="0"/>
              <a:buChar char="•"/>
            </a:pPr>
            <a:r>
              <a:rPr lang="en-US" sz="2000" dirty="0" smtClean="0"/>
              <a:t>I will approve the project or suggest changes (if there are significant overlaps with the projects of previous years or the current semester).</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By the end of the semester, you and your project partner present a working demo of your project. You will record a demo video, write and submit a report and your source code.</a:t>
            </a:r>
            <a:endParaRPr lang="en-US" sz="2000" dirty="0"/>
          </a:p>
          <a:p>
            <a:pPr marL="342900" indent="-342900" algn="just">
              <a:buFont typeface="Arial" panose="020B0604020202020204" pitchFamily="34" charset="0"/>
              <a:buChar char="•"/>
            </a:pPr>
            <a:endParaRPr lang="en-US" sz="2000" dirty="0"/>
          </a:p>
        </p:txBody>
      </p:sp>
      <p:sp>
        <p:nvSpPr>
          <p:cNvPr id="10" name="TextBox 9"/>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Tree>
    <p:extLst>
      <p:ext uri="{BB962C8B-B14F-4D97-AF65-F5344CB8AC3E}">
        <p14:creationId xmlns:p14="http://schemas.microsoft.com/office/powerpoint/2010/main" val="3255012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12</a:t>
            </a:fld>
            <a:endParaRPr lang="en-US"/>
          </a:p>
        </p:txBody>
      </p:sp>
      <p:sp>
        <p:nvSpPr>
          <p:cNvPr id="12" name="TextBox 11"/>
          <p:cNvSpPr txBox="1"/>
          <p:nvPr/>
        </p:nvSpPr>
        <p:spPr>
          <a:xfrm>
            <a:off x="441960" y="228600"/>
            <a:ext cx="1295676" cy="461665"/>
          </a:xfrm>
          <a:prstGeom prst="rect">
            <a:avLst/>
          </a:prstGeom>
          <a:noFill/>
        </p:spPr>
        <p:txBody>
          <a:bodyPr wrap="none" rtlCol="0">
            <a:spAutoFit/>
          </a:bodyPr>
          <a:lstStyle/>
          <a:p>
            <a:r>
              <a:rPr lang="en-US" sz="2400" b="1" dirty="0" smtClean="0"/>
              <a:t>The Labs</a:t>
            </a:r>
            <a:endParaRPr lang="en-US" sz="2400" b="1" dirty="0"/>
          </a:p>
        </p:txBody>
      </p:sp>
      <p:pic>
        <p:nvPicPr>
          <p:cNvPr id="6" name="Picture 5"/>
          <p:cNvPicPr>
            <a:picLocks noChangeAspect="1"/>
          </p:cNvPicPr>
          <p:nvPr/>
        </p:nvPicPr>
        <p:blipFill rotWithShape="1">
          <a:blip r:embed="rId2"/>
          <a:srcRect r="73256"/>
          <a:stretch/>
        </p:blipFill>
        <p:spPr>
          <a:xfrm>
            <a:off x="8686800" y="6456627"/>
            <a:ext cx="457200" cy="401373"/>
          </a:xfrm>
          <a:prstGeom prst="rect">
            <a:avLst/>
          </a:prstGeom>
        </p:spPr>
      </p:pic>
      <p:sp>
        <p:nvSpPr>
          <p:cNvPr id="7" name="TextBox 6"/>
          <p:cNvSpPr txBox="1"/>
          <p:nvPr/>
        </p:nvSpPr>
        <p:spPr>
          <a:xfrm>
            <a:off x="441960" y="780871"/>
            <a:ext cx="8321040" cy="5016758"/>
          </a:xfrm>
          <a:prstGeom prst="rect">
            <a:avLst/>
          </a:prstGeom>
          <a:noFill/>
        </p:spPr>
        <p:txBody>
          <a:bodyPr wrap="square" rtlCol="0">
            <a:spAutoFit/>
          </a:bodyPr>
          <a:lstStyle/>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There are 4 labs on VHDL. </a:t>
            </a: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I will release the lab instruction sheet at least 2 weeks before each lab.</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You will do the preliminary work and submit online on Blackboard before the lab.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Then you will complete the lab at home. Upload the code on the board and demonstrate that it works. </a:t>
            </a:r>
          </a:p>
          <a:p>
            <a:pPr marL="342900" indent="-342900" algn="just">
              <a:buFont typeface="Arial" panose="020B0604020202020204" pitchFamily="34" charset="0"/>
              <a:buChar char="•"/>
            </a:pPr>
            <a:endParaRPr lang="en-US" sz="2000" dirty="0" smtClean="0"/>
          </a:p>
          <a:p>
            <a:pPr marL="342900" indent="-342900" algn="just">
              <a:buFont typeface="Arial" panose="020B0604020202020204" pitchFamily="34" charset="0"/>
              <a:buChar char="•"/>
            </a:pPr>
            <a:r>
              <a:rPr lang="en-US" sz="2000" dirty="0" smtClean="0"/>
              <a:t>The teaching assistants (TAs) will give 5-10 minute interviews for each of you and record your interview grade. </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Finally, you will submit a lab report online on Blackboard. You lab grade will consist of the preliminary report, interview grade and the lab report.</a:t>
            </a:r>
          </a:p>
        </p:txBody>
      </p:sp>
      <p:sp>
        <p:nvSpPr>
          <p:cNvPr id="10" name="TextBox 9"/>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Tree>
    <p:extLst>
      <p:ext uri="{BB962C8B-B14F-4D97-AF65-F5344CB8AC3E}">
        <p14:creationId xmlns:p14="http://schemas.microsoft.com/office/powerpoint/2010/main" val="2661755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 y="6614746"/>
            <a:ext cx="8503285" cy="198755"/>
          </a:xfrm>
          <a:prstGeom prst="rect">
            <a:avLst/>
          </a:prstGeom>
        </p:spPr>
        <p:txBody>
          <a:bodyPr vert="horz" wrap="square" lIns="0" tIns="0" rIns="0" bIns="0" rtlCol="0">
            <a:spAutoFit/>
          </a:bodyPr>
          <a:lstStyle/>
          <a:p>
            <a:pPr>
              <a:lnSpc>
                <a:spcPts val="1545"/>
              </a:lnSpc>
              <a:tabLst>
                <a:tab pos="8403590" algn="l"/>
              </a:tabLst>
            </a:pPr>
            <a:r>
              <a:rPr sz="1400" i="1" dirty="0">
                <a:solidFill>
                  <a:srgbClr val="009900"/>
                </a:solidFill>
                <a:latin typeface="Arial"/>
                <a:cs typeface="Arial"/>
              </a:rPr>
              <a:t>ECE </a:t>
            </a:r>
            <a:r>
              <a:rPr sz="1400" i="1" spc="-5" dirty="0">
                <a:solidFill>
                  <a:srgbClr val="009900"/>
                </a:solidFill>
                <a:latin typeface="Arial"/>
                <a:cs typeface="Arial"/>
              </a:rPr>
              <a:t>44</a:t>
            </a:r>
            <a:r>
              <a:rPr sz="1400" i="1" dirty="0">
                <a:solidFill>
                  <a:srgbClr val="009900"/>
                </a:solidFill>
                <a:latin typeface="Arial"/>
                <a:cs typeface="Arial"/>
              </a:rPr>
              <a:t>8</a:t>
            </a:r>
            <a:r>
              <a:rPr sz="1400" i="1" spc="-10" dirty="0">
                <a:solidFill>
                  <a:srgbClr val="009900"/>
                </a:solidFill>
                <a:latin typeface="Arial"/>
                <a:cs typeface="Arial"/>
              </a:rPr>
              <a:t> </a:t>
            </a:r>
            <a:r>
              <a:rPr sz="1400" i="1" dirty="0">
                <a:solidFill>
                  <a:srgbClr val="009900"/>
                </a:solidFill>
                <a:latin typeface="Arial"/>
                <a:cs typeface="Arial"/>
              </a:rPr>
              <a:t>–</a:t>
            </a:r>
            <a:r>
              <a:rPr sz="1400" i="1" spc="-10" dirty="0">
                <a:solidFill>
                  <a:srgbClr val="009900"/>
                </a:solidFill>
                <a:latin typeface="Arial"/>
                <a:cs typeface="Arial"/>
              </a:rPr>
              <a:t> F</a:t>
            </a:r>
            <a:r>
              <a:rPr sz="1400" i="1" dirty="0">
                <a:solidFill>
                  <a:srgbClr val="009900"/>
                </a:solidFill>
                <a:latin typeface="Arial"/>
                <a:cs typeface="Arial"/>
              </a:rPr>
              <a:t>P</a:t>
            </a:r>
            <a:r>
              <a:rPr sz="1400" i="1" spc="-5" dirty="0">
                <a:solidFill>
                  <a:srgbClr val="009900"/>
                </a:solidFill>
                <a:latin typeface="Arial"/>
                <a:cs typeface="Arial"/>
              </a:rPr>
              <a:t>G</a:t>
            </a:r>
            <a:r>
              <a:rPr sz="1400" i="1" dirty="0">
                <a:solidFill>
                  <a:srgbClr val="009900"/>
                </a:solidFill>
                <a:latin typeface="Arial"/>
                <a:cs typeface="Arial"/>
              </a:rPr>
              <a:t>A</a:t>
            </a:r>
            <a:r>
              <a:rPr sz="1400" i="1" spc="-50" dirty="0">
                <a:solidFill>
                  <a:srgbClr val="009900"/>
                </a:solidFill>
                <a:latin typeface="Arial"/>
                <a:cs typeface="Arial"/>
              </a:rPr>
              <a:t> </a:t>
            </a:r>
            <a:r>
              <a:rPr sz="1400" i="1" spc="-5" dirty="0">
                <a:solidFill>
                  <a:srgbClr val="009900"/>
                </a:solidFill>
                <a:latin typeface="Arial"/>
                <a:cs typeface="Arial"/>
              </a:rPr>
              <a:t>an</a:t>
            </a:r>
            <a:r>
              <a:rPr sz="1400" i="1" dirty="0">
                <a:solidFill>
                  <a:srgbClr val="009900"/>
                </a:solidFill>
                <a:latin typeface="Arial"/>
                <a:cs typeface="Arial"/>
              </a:rPr>
              <a:t>d</a:t>
            </a:r>
            <a:r>
              <a:rPr sz="1400" i="1" spc="-60" dirty="0">
                <a:solidFill>
                  <a:srgbClr val="009900"/>
                </a:solidFill>
                <a:latin typeface="Arial"/>
                <a:cs typeface="Arial"/>
              </a:rPr>
              <a:t> </a:t>
            </a:r>
            <a:r>
              <a:rPr sz="1400" i="1" dirty="0">
                <a:solidFill>
                  <a:srgbClr val="009900"/>
                </a:solidFill>
                <a:latin typeface="Arial"/>
                <a:cs typeface="Arial"/>
              </a:rPr>
              <a:t>AS</a:t>
            </a:r>
            <a:r>
              <a:rPr sz="1400" i="1" spc="-5" dirty="0">
                <a:solidFill>
                  <a:srgbClr val="009900"/>
                </a:solidFill>
                <a:latin typeface="Arial"/>
                <a:cs typeface="Arial"/>
              </a:rPr>
              <a:t>I</a:t>
            </a:r>
            <a:r>
              <a:rPr sz="1400" i="1" dirty="0">
                <a:solidFill>
                  <a:srgbClr val="009900"/>
                </a:solidFill>
                <a:latin typeface="Arial"/>
                <a:cs typeface="Arial"/>
              </a:rPr>
              <a:t>C D</a:t>
            </a:r>
            <a:r>
              <a:rPr sz="1400" i="1" spc="-5" dirty="0">
                <a:solidFill>
                  <a:srgbClr val="009900"/>
                </a:solidFill>
                <a:latin typeface="Arial"/>
                <a:cs typeface="Arial"/>
              </a:rPr>
              <a:t>e</a:t>
            </a:r>
            <a:r>
              <a:rPr sz="1400" i="1" dirty="0">
                <a:solidFill>
                  <a:srgbClr val="009900"/>
                </a:solidFill>
                <a:latin typeface="Arial"/>
                <a:cs typeface="Arial"/>
              </a:rPr>
              <a:t>si</a:t>
            </a:r>
            <a:r>
              <a:rPr sz="1400" i="1" spc="-5" dirty="0">
                <a:solidFill>
                  <a:srgbClr val="009900"/>
                </a:solidFill>
                <a:latin typeface="Arial"/>
                <a:cs typeface="Arial"/>
              </a:rPr>
              <a:t>g</a:t>
            </a:r>
            <a:r>
              <a:rPr sz="1400" i="1" dirty="0">
                <a:solidFill>
                  <a:srgbClr val="009900"/>
                </a:solidFill>
                <a:latin typeface="Arial"/>
                <a:cs typeface="Arial"/>
              </a:rPr>
              <a:t>n</a:t>
            </a:r>
            <a:r>
              <a:rPr sz="1400" i="1" spc="-5" dirty="0">
                <a:solidFill>
                  <a:srgbClr val="009900"/>
                </a:solidFill>
                <a:latin typeface="Arial"/>
                <a:cs typeface="Arial"/>
              </a:rPr>
              <a:t> </a:t>
            </a:r>
            <a:r>
              <a:rPr sz="1400" i="1" dirty="0">
                <a:solidFill>
                  <a:srgbClr val="009900"/>
                </a:solidFill>
                <a:latin typeface="Arial"/>
                <a:cs typeface="Arial"/>
              </a:rPr>
              <a:t>wi</a:t>
            </a:r>
            <a:r>
              <a:rPr sz="1400" i="1" spc="-5" dirty="0">
                <a:solidFill>
                  <a:srgbClr val="009900"/>
                </a:solidFill>
                <a:latin typeface="Arial"/>
                <a:cs typeface="Arial"/>
              </a:rPr>
              <a:t>t</a:t>
            </a:r>
            <a:r>
              <a:rPr sz="1400" i="1" dirty="0">
                <a:solidFill>
                  <a:srgbClr val="009900"/>
                </a:solidFill>
                <a:latin typeface="Arial"/>
                <a:cs typeface="Arial"/>
              </a:rPr>
              <a:t>h</a:t>
            </a:r>
            <a:r>
              <a:rPr sz="1400" i="1" spc="-5" dirty="0">
                <a:solidFill>
                  <a:srgbClr val="009900"/>
                </a:solidFill>
                <a:latin typeface="Arial"/>
                <a:cs typeface="Arial"/>
              </a:rPr>
              <a:t> </a:t>
            </a:r>
            <a:r>
              <a:rPr sz="1400" i="1" dirty="0">
                <a:solidFill>
                  <a:srgbClr val="009900"/>
                </a:solidFill>
                <a:latin typeface="Arial"/>
                <a:cs typeface="Arial"/>
              </a:rPr>
              <a:t>VHDL	</a:t>
            </a:r>
            <a:r>
              <a:rPr sz="1400" dirty="0">
                <a:solidFill>
                  <a:srgbClr val="402000"/>
                </a:solidFill>
                <a:latin typeface="Arial"/>
                <a:cs typeface="Arial"/>
              </a:rPr>
              <a:t>1</a:t>
            </a:r>
            <a:endParaRPr sz="1400">
              <a:latin typeface="Arial"/>
              <a:cs typeface="Arial"/>
            </a:endParaRPr>
          </a:p>
        </p:txBody>
      </p:sp>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43072" y="3142994"/>
            <a:ext cx="3178175" cy="635000"/>
          </a:xfrm>
          <a:prstGeom prst="rect">
            <a:avLst/>
          </a:prstGeom>
        </p:spPr>
        <p:txBody>
          <a:bodyPr vert="horz" wrap="square" lIns="0" tIns="12700" rIns="0" bIns="0" rtlCol="0">
            <a:spAutoFit/>
          </a:bodyPr>
          <a:lstStyle/>
          <a:p>
            <a:pPr marL="12700">
              <a:lnSpc>
                <a:spcPct val="100000"/>
              </a:lnSpc>
              <a:spcBef>
                <a:spcPts val="100"/>
              </a:spcBef>
            </a:pPr>
            <a:r>
              <a:rPr sz="4000" b="1" spc="-5" dirty="0">
                <a:solidFill>
                  <a:srgbClr val="333399"/>
                </a:solidFill>
                <a:latin typeface="Arial"/>
                <a:cs typeface="Arial"/>
              </a:rPr>
              <a:t>VHDL</a:t>
            </a:r>
            <a:r>
              <a:rPr sz="4000" b="1" spc="-145" dirty="0">
                <a:solidFill>
                  <a:srgbClr val="333399"/>
                </a:solidFill>
                <a:latin typeface="Arial"/>
                <a:cs typeface="Arial"/>
              </a:rPr>
              <a:t> </a:t>
            </a:r>
            <a:r>
              <a:rPr sz="4000" b="1" spc="-5" dirty="0">
                <a:solidFill>
                  <a:srgbClr val="333399"/>
                </a:solidFill>
                <a:latin typeface="Arial"/>
                <a:cs typeface="Arial"/>
              </a:rPr>
              <a:t>Basics</a:t>
            </a:r>
            <a:endParaRPr sz="4000">
              <a:latin typeface="Arial"/>
              <a:cs typeface="Arial"/>
            </a:endParaRPr>
          </a:p>
        </p:txBody>
      </p:sp>
    </p:spTree>
    <p:extLst>
      <p:ext uri="{BB962C8B-B14F-4D97-AF65-F5344CB8AC3E}">
        <p14:creationId xmlns:p14="http://schemas.microsoft.com/office/powerpoint/2010/main" val="2635633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1272" y="259079"/>
            <a:ext cx="8601456" cy="598932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4294967295"/>
          </p:nvPr>
        </p:nvSpPr>
        <p:spPr>
          <a:prstGeom prst="rect">
            <a:avLst/>
          </a:prstGeom>
        </p:spPr>
        <p:txBody>
          <a:bodyPr vert="horz" wrap="square" lIns="0" tIns="0" rIns="0" bIns="0" rtlCol="0">
            <a:spAutoFit/>
          </a:bodyPr>
          <a:lstStyle/>
          <a:p>
            <a:pPr marL="136525">
              <a:lnSpc>
                <a:spcPts val="1645"/>
              </a:lnSpc>
            </a:pPr>
            <a:fld id="{81D60167-4931-47E6-BA6A-407CBD079E47}" type="slidenum">
              <a:rPr dirty="0"/>
              <a:t>14</a:t>
            </a:fld>
            <a:endParaRPr dirty="0"/>
          </a:p>
        </p:txBody>
      </p:sp>
    </p:spTree>
    <p:extLst>
      <p:ext uri="{BB962C8B-B14F-4D97-AF65-F5344CB8AC3E}">
        <p14:creationId xmlns:p14="http://schemas.microsoft.com/office/powerpoint/2010/main" val="1808341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5175" y="219456"/>
            <a:ext cx="8613648" cy="610514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4294967295"/>
          </p:nvPr>
        </p:nvSpPr>
        <p:spPr>
          <a:prstGeom prst="rect">
            <a:avLst/>
          </a:prstGeom>
        </p:spPr>
        <p:txBody>
          <a:bodyPr vert="horz" wrap="square" lIns="0" tIns="0" rIns="0" bIns="0" rtlCol="0">
            <a:spAutoFit/>
          </a:bodyPr>
          <a:lstStyle/>
          <a:p>
            <a:pPr marL="136525">
              <a:lnSpc>
                <a:spcPts val="1645"/>
              </a:lnSpc>
            </a:pPr>
            <a:fld id="{81D60167-4931-47E6-BA6A-407CBD079E47}" type="slidenum">
              <a:rPr dirty="0"/>
              <a:t>15</a:t>
            </a:fld>
            <a:endParaRPr dirty="0"/>
          </a:p>
        </p:txBody>
      </p:sp>
    </p:spTree>
    <p:extLst>
      <p:ext uri="{BB962C8B-B14F-4D97-AF65-F5344CB8AC3E}">
        <p14:creationId xmlns:p14="http://schemas.microsoft.com/office/powerpoint/2010/main" val="1415930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9079" y="213359"/>
            <a:ext cx="8625840" cy="5958840"/>
            <a:chOff x="259079" y="213359"/>
            <a:chExt cx="8625840" cy="5958840"/>
          </a:xfrm>
        </p:grpSpPr>
        <p:sp>
          <p:nvSpPr>
            <p:cNvPr id="3" name="object 3"/>
            <p:cNvSpPr/>
            <p:nvPr/>
          </p:nvSpPr>
          <p:spPr>
            <a:xfrm>
              <a:off x="259079" y="213359"/>
              <a:ext cx="8625840" cy="59588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197849" y="5486400"/>
              <a:ext cx="685800" cy="457200"/>
            </a:xfrm>
            <a:custGeom>
              <a:avLst/>
              <a:gdLst/>
              <a:ahLst/>
              <a:cxnLst/>
              <a:rect l="l" t="t" r="r" b="b"/>
              <a:pathLst>
                <a:path w="685800" h="457200">
                  <a:moveTo>
                    <a:pt x="685800" y="0"/>
                  </a:moveTo>
                  <a:lnTo>
                    <a:pt x="0" y="0"/>
                  </a:lnTo>
                  <a:lnTo>
                    <a:pt x="0" y="457200"/>
                  </a:lnTo>
                  <a:lnTo>
                    <a:pt x="685800" y="457200"/>
                  </a:lnTo>
                  <a:lnTo>
                    <a:pt x="685800"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136525">
              <a:lnSpc>
                <a:spcPts val="1645"/>
              </a:lnSpc>
            </a:pPr>
            <a:fld id="{81D60167-4931-47E6-BA6A-407CBD079E47}" type="slidenum">
              <a:rPr dirty="0"/>
              <a:t>16</a:t>
            </a:fld>
            <a:endParaRPr dirty="0"/>
          </a:p>
        </p:txBody>
      </p:sp>
    </p:spTree>
    <p:extLst>
      <p:ext uri="{BB962C8B-B14F-4D97-AF65-F5344CB8AC3E}">
        <p14:creationId xmlns:p14="http://schemas.microsoft.com/office/powerpoint/2010/main" val="689453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4091304" cy="635000"/>
          </a:xfrm>
          <a:prstGeom prst="rect">
            <a:avLst/>
          </a:prstGeom>
        </p:spPr>
        <p:txBody>
          <a:bodyPr vert="horz" wrap="square" lIns="0" tIns="12700" rIns="0" bIns="0" rtlCol="0">
            <a:spAutoFit/>
          </a:bodyPr>
          <a:lstStyle/>
          <a:p>
            <a:pPr marL="12700">
              <a:lnSpc>
                <a:spcPct val="100000"/>
              </a:lnSpc>
              <a:spcBef>
                <a:spcPts val="100"/>
              </a:spcBef>
            </a:pPr>
            <a:r>
              <a:rPr sz="4000" spc="-5" dirty="0"/>
              <a:t>Features </a:t>
            </a:r>
            <a:r>
              <a:rPr sz="4000" dirty="0"/>
              <a:t>of</a:t>
            </a:r>
            <a:r>
              <a:rPr sz="4000" spc="-60" dirty="0"/>
              <a:t> </a:t>
            </a:r>
            <a:r>
              <a:rPr sz="4000" spc="-5" dirty="0"/>
              <a:t>VHDL</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136525">
              <a:lnSpc>
                <a:spcPts val="1645"/>
              </a:lnSpc>
            </a:pPr>
            <a:fld id="{81D60167-4931-47E6-BA6A-407CBD079E47}" type="slidenum">
              <a:rPr dirty="0"/>
              <a:t>17</a:t>
            </a:fld>
            <a:endParaRPr dirty="0"/>
          </a:p>
        </p:txBody>
      </p:sp>
      <p:sp>
        <p:nvSpPr>
          <p:cNvPr id="3" name="object 3"/>
          <p:cNvSpPr txBox="1"/>
          <p:nvPr/>
        </p:nvSpPr>
        <p:spPr>
          <a:xfrm>
            <a:off x="459740" y="1391412"/>
            <a:ext cx="6163310" cy="2659380"/>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Char char="•"/>
              <a:tabLst>
                <a:tab pos="354965" algn="l"/>
                <a:tab pos="355600" algn="l"/>
              </a:tabLst>
            </a:pPr>
            <a:r>
              <a:rPr sz="3200" spc="-5" dirty="0">
                <a:solidFill>
                  <a:srgbClr val="402000"/>
                </a:solidFill>
                <a:latin typeface="Arial"/>
                <a:cs typeface="Arial"/>
              </a:rPr>
              <a:t>Technology/vendor</a:t>
            </a:r>
            <a:r>
              <a:rPr sz="3200" spc="-65" dirty="0">
                <a:solidFill>
                  <a:srgbClr val="402000"/>
                </a:solidFill>
                <a:latin typeface="Arial"/>
                <a:cs typeface="Arial"/>
              </a:rPr>
              <a:t> </a:t>
            </a:r>
            <a:r>
              <a:rPr sz="3200" spc="-5" dirty="0">
                <a:solidFill>
                  <a:srgbClr val="402000"/>
                </a:solidFill>
                <a:latin typeface="Arial"/>
                <a:cs typeface="Arial"/>
              </a:rPr>
              <a:t>independent</a:t>
            </a:r>
            <a:endParaRPr sz="3200">
              <a:latin typeface="Arial"/>
              <a:cs typeface="Arial"/>
            </a:endParaRPr>
          </a:p>
          <a:p>
            <a:pPr>
              <a:lnSpc>
                <a:spcPct val="100000"/>
              </a:lnSpc>
              <a:spcBef>
                <a:spcPts val="55"/>
              </a:spcBef>
              <a:buFont typeface="Arial"/>
              <a:buChar char="•"/>
            </a:pPr>
            <a:endParaRPr sz="4000">
              <a:latin typeface="Arial"/>
              <a:cs typeface="Arial"/>
            </a:endParaRPr>
          </a:p>
          <a:p>
            <a:pPr marL="355600" indent="-342900">
              <a:lnSpc>
                <a:spcPct val="100000"/>
              </a:lnSpc>
              <a:buClr>
                <a:srgbClr val="000000"/>
              </a:buClr>
              <a:buChar char="•"/>
              <a:tabLst>
                <a:tab pos="354965" algn="l"/>
                <a:tab pos="355600" algn="l"/>
              </a:tabLst>
            </a:pPr>
            <a:r>
              <a:rPr sz="3200" spc="-5" dirty="0">
                <a:solidFill>
                  <a:srgbClr val="402000"/>
                </a:solidFill>
                <a:latin typeface="Arial"/>
                <a:cs typeface="Arial"/>
              </a:rPr>
              <a:t>Portable</a:t>
            </a:r>
            <a:endParaRPr sz="3200">
              <a:latin typeface="Arial"/>
              <a:cs typeface="Arial"/>
            </a:endParaRPr>
          </a:p>
          <a:p>
            <a:pPr>
              <a:lnSpc>
                <a:spcPct val="100000"/>
              </a:lnSpc>
              <a:spcBef>
                <a:spcPts val="15"/>
              </a:spcBef>
              <a:buFont typeface="Arial"/>
              <a:buChar char="•"/>
            </a:pPr>
            <a:endParaRPr sz="3950">
              <a:latin typeface="Arial"/>
              <a:cs typeface="Arial"/>
            </a:endParaRPr>
          </a:p>
          <a:p>
            <a:pPr marL="355600" indent="-342900">
              <a:lnSpc>
                <a:spcPct val="100000"/>
              </a:lnSpc>
              <a:spcBef>
                <a:spcPts val="5"/>
              </a:spcBef>
              <a:buClr>
                <a:srgbClr val="000000"/>
              </a:buClr>
              <a:buChar char="•"/>
              <a:tabLst>
                <a:tab pos="354965" algn="l"/>
                <a:tab pos="355600" algn="l"/>
              </a:tabLst>
            </a:pPr>
            <a:r>
              <a:rPr sz="3200" spc="-5" dirty="0">
                <a:solidFill>
                  <a:srgbClr val="402000"/>
                </a:solidFill>
                <a:latin typeface="Arial"/>
                <a:cs typeface="Arial"/>
              </a:rPr>
              <a:t>Reusable</a:t>
            </a:r>
            <a:endParaRPr sz="3200">
              <a:latin typeface="Arial"/>
              <a:cs typeface="Arial"/>
            </a:endParaRPr>
          </a:p>
        </p:txBody>
      </p:sp>
    </p:spTree>
    <p:extLst>
      <p:ext uri="{BB962C8B-B14F-4D97-AF65-F5344CB8AC3E}">
        <p14:creationId xmlns:p14="http://schemas.microsoft.com/office/powerpoint/2010/main" val="4217261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 y="6614746"/>
            <a:ext cx="8503285" cy="198755"/>
          </a:xfrm>
          <a:prstGeom prst="rect">
            <a:avLst/>
          </a:prstGeom>
        </p:spPr>
        <p:txBody>
          <a:bodyPr vert="horz" wrap="square" lIns="0" tIns="0" rIns="0" bIns="0" rtlCol="0">
            <a:spAutoFit/>
          </a:bodyPr>
          <a:lstStyle/>
          <a:p>
            <a:pPr>
              <a:lnSpc>
                <a:spcPts val="1545"/>
              </a:lnSpc>
              <a:tabLst>
                <a:tab pos="8403590" algn="l"/>
              </a:tabLst>
            </a:pPr>
            <a:r>
              <a:rPr sz="1400" i="1" dirty="0">
                <a:solidFill>
                  <a:srgbClr val="009900"/>
                </a:solidFill>
                <a:latin typeface="Arial"/>
                <a:cs typeface="Arial"/>
              </a:rPr>
              <a:t>ECE </a:t>
            </a:r>
            <a:r>
              <a:rPr sz="1400" i="1" spc="-5" dirty="0">
                <a:solidFill>
                  <a:srgbClr val="009900"/>
                </a:solidFill>
                <a:latin typeface="Arial"/>
                <a:cs typeface="Arial"/>
              </a:rPr>
              <a:t>44</a:t>
            </a:r>
            <a:r>
              <a:rPr sz="1400" i="1" dirty="0">
                <a:solidFill>
                  <a:srgbClr val="009900"/>
                </a:solidFill>
                <a:latin typeface="Arial"/>
                <a:cs typeface="Arial"/>
              </a:rPr>
              <a:t>8</a:t>
            </a:r>
            <a:r>
              <a:rPr sz="1400" i="1" spc="-10" dirty="0">
                <a:solidFill>
                  <a:srgbClr val="009900"/>
                </a:solidFill>
                <a:latin typeface="Arial"/>
                <a:cs typeface="Arial"/>
              </a:rPr>
              <a:t> </a:t>
            </a:r>
            <a:r>
              <a:rPr sz="1400" i="1" dirty="0">
                <a:solidFill>
                  <a:srgbClr val="009900"/>
                </a:solidFill>
                <a:latin typeface="Arial"/>
                <a:cs typeface="Arial"/>
              </a:rPr>
              <a:t>–</a:t>
            </a:r>
            <a:r>
              <a:rPr sz="1400" i="1" spc="-10" dirty="0">
                <a:solidFill>
                  <a:srgbClr val="009900"/>
                </a:solidFill>
                <a:latin typeface="Arial"/>
                <a:cs typeface="Arial"/>
              </a:rPr>
              <a:t> F</a:t>
            </a:r>
            <a:r>
              <a:rPr sz="1400" i="1" dirty="0">
                <a:solidFill>
                  <a:srgbClr val="009900"/>
                </a:solidFill>
                <a:latin typeface="Arial"/>
                <a:cs typeface="Arial"/>
              </a:rPr>
              <a:t>P</a:t>
            </a:r>
            <a:r>
              <a:rPr sz="1400" i="1" spc="-5" dirty="0">
                <a:solidFill>
                  <a:srgbClr val="009900"/>
                </a:solidFill>
                <a:latin typeface="Arial"/>
                <a:cs typeface="Arial"/>
              </a:rPr>
              <a:t>G</a:t>
            </a:r>
            <a:r>
              <a:rPr sz="1400" i="1" dirty="0">
                <a:solidFill>
                  <a:srgbClr val="009900"/>
                </a:solidFill>
                <a:latin typeface="Arial"/>
                <a:cs typeface="Arial"/>
              </a:rPr>
              <a:t>A</a:t>
            </a:r>
            <a:r>
              <a:rPr sz="1400" i="1" spc="-50" dirty="0">
                <a:solidFill>
                  <a:srgbClr val="009900"/>
                </a:solidFill>
                <a:latin typeface="Arial"/>
                <a:cs typeface="Arial"/>
              </a:rPr>
              <a:t> </a:t>
            </a:r>
            <a:r>
              <a:rPr sz="1400" i="1" spc="-5" dirty="0">
                <a:solidFill>
                  <a:srgbClr val="009900"/>
                </a:solidFill>
                <a:latin typeface="Arial"/>
                <a:cs typeface="Arial"/>
              </a:rPr>
              <a:t>an</a:t>
            </a:r>
            <a:r>
              <a:rPr sz="1400" i="1" dirty="0">
                <a:solidFill>
                  <a:srgbClr val="009900"/>
                </a:solidFill>
                <a:latin typeface="Arial"/>
                <a:cs typeface="Arial"/>
              </a:rPr>
              <a:t>d</a:t>
            </a:r>
            <a:r>
              <a:rPr sz="1400" i="1" spc="-60" dirty="0">
                <a:solidFill>
                  <a:srgbClr val="009900"/>
                </a:solidFill>
                <a:latin typeface="Arial"/>
                <a:cs typeface="Arial"/>
              </a:rPr>
              <a:t> </a:t>
            </a:r>
            <a:r>
              <a:rPr sz="1400" i="1" dirty="0">
                <a:solidFill>
                  <a:srgbClr val="009900"/>
                </a:solidFill>
                <a:latin typeface="Arial"/>
                <a:cs typeface="Arial"/>
              </a:rPr>
              <a:t>AS</a:t>
            </a:r>
            <a:r>
              <a:rPr sz="1400" i="1" spc="-5" dirty="0">
                <a:solidFill>
                  <a:srgbClr val="009900"/>
                </a:solidFill>
                <a:latin typeface="Arial"/>
                <a:cs typeface="Arial"/>
              </a:rPr>
              <a:t>I</a:t>
            </a:r>
            <a:r>
              <a:rPr sz="1400" i="1" dirty="0">
                <a:solidFill>
                  <a:srgbClr val="009900"/>
                </a:solidFill>
                <a:latin typeface="Arial"/>
                <a:cs typeface="Arial"/>
              </a:rPr>
              <a:t>C D</a:t>
            </a:r>
            <a:r>
              <a:rPr sz="1400" i="1" spc="-5" dirty="0">
                <a:solidFill>
                  <a:srgbClr val="009900"/>
                </a:solidFill>
                <a:latin typeface="Arial"/>
                <a:cs typeface="Arial"/>
              </a:rPr>
              <a:t>e</a:t>
            </a:r>
            <a:r>
              <a:rPr sz="1400" i="1" dirty="0">
                <a:solidFill>
                  <a:srgbClr val="009900"/>
                </a:solidFill>
                <a:latin typeface="Arial"/>
                <a:cs typeface="Arial"/>
              </a:rPr>
              <a:t>si</a:t>
            </a:r>
            <a:r>
              <a:rPr sz="1400" i="1" spc="-5" dirty="0">
                <a:solidFill>
                  <a:srgbClr val="009900"/>
                </a:solidFill>
                <a:latin typeface="Arial"/>
                <a:cs typeface="Arial"/>
              </a:rPr>
              <a:t>g</a:t>
            </a:r>
            <a:r>
              <a:rPr sz="1400" i="1" dirty="0">
                <a:solidFill>
                  <a:srgbClr val="009900"/>
                </a:solidFill>
                <a:latin typeface="Arial"/>
                <a:cs typeface="Arial"/>
              </a:rPr>
              <a:t>n</a:t>
            </a:r>
            <a:r>
              <a:rPr sz="1400" i="1" spc="-5" dirty="0">
                <a:solidFill>
                  <a:srgbClr val="009900"/>
                </a:solidFill>
                <a:latin typeface="Arial"/>
                <a:cs typeface="Arial"/>
              </a:rPr>
              <a:t> </a:t>
            </a:r>
            <a:r>
              <a:rPr sz="1400" i="1" dirty="0">
                <a:solidFill>
                  <a:srgbClr val="009900"/>
                </a:solidFill>
                <a:latin typeface="Arial"/>
                <a:cs typeface="Arial"/>
              </a:rPr>
              <a:t>wi</a:t>
            </a:r>
            <a:r>
              <a:rPr sz="1400" i="1" spc="-5" dirty="0">
                <a:solidFill>
                  <a:srgbClr val="009900"/>
                </a:solidFill>
                <a:latin typeface="Arial"/>
                <a:cs typeface="Arial"/>
              </a:rPr>
              <a:t>t</a:t>
            </a:r>
            <a:r>
              <a:rPr sz="1400" i="1" dirty="0">
                <a:solidFill>
                  <a:srgbClr val="009900"/>
                </a:solidFill>
                <a:latin typeface="Arial"/>
                <a:cs typeface="Arial"/>
              </a:rPr>
              <a:t>h</a:t>
            </a:r>
            <a:r>
              <a:rPr sz="1400" i="1" spc="-5" dirty="0">
                <a:solidFill>
                  <a:srgbClr val="009900"/>
                </a:solidFill>
                <a:latin typeface="Arial"/>
                <a:cs typeface="Arial"/>
              </a:rPr>
              <a:t> </a:t>
            </a:r>
            <a:r>
              <a:rPr sz="1400" i="1" dirty="0">
                <a:solidFill>
                  <a:srgbClr val="009900"/>
                </a:solidFill>
                <a:latin typeface="Arial"/>
                <a:cs typeface="Arial"/>
              </a:rPr>
              <a:t>VHDL	</a:t>
            </a:r>
            <a:r>
              <a:rPr sz="1400" dirty="0">
                <a:solidFill>
                  <a:srgbClr val="402000"/>
                </a:solidFill>
                <a:latin typeface="Arial"/>
                <a:cs typeface="Arial"/>
              </a:rPr>
              <a:t>6</a:t>
            </a:r>
            <a:endParaRPr sz="1400">
              <a:latin typeface="Arial"/>
              <a:cs typeface="Arial"/>
            </a:endParaRPr>
          </a:p>
        </p:txBody>
      </p:sp>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141372" y="3142994"/>
            <a:ext cx="4982210" cy="635000"/>
          </a:xfrm>
          <a:prstGeom prst="rect">
            <a:avLst/>
          </a:prstGeom>
        </p:spPr>
        <p:txBody>
          <a:bodyPr vert="horz" wrap="square" lIns="0" tIns="12700" rIns="0" bIns="0" rtlCol="0">
            <a:spAutoFit/>
          </a:bodyPr>
          <a:lstStyle/>
          <a:p>
            <a:pPr marL="12700">
              <a:lnSpc>
                <a:spcPct val="100000"/>
              </a:lnSpc>
              <a:spcBef>
                <a:spcPts val="100"/>
              </a:spcBef>
            </a:pPr>
            <a:r>
              <a:rPr sz="4000" b="1" spc="-5" dirty="0">
                <a:solidFill>
                  <a:srgbClr val="333399"/>
                </a:solidFill>
                <a:latin typeface="Arial"/>
                <a:cs typeface="Arial"/>
              </a:rPr>
              <a:t>VHDL</a:t>
            </a:r>
            <a:r>
              <a:rPr sz="4000" b="1" spc="-125" dirty="0">
                <a:solidFill>
                  <a:srgbClr val="333399"/>
                </a:solidFill>
                <a:latin typeface="Arial"/>
                <a:cs typeface="Arial"/>
              </a:rPr>
              <a:t> </a:t>
            </a:r>
            <a:r>
              <a:rPr sz="4000" b="1" spc="-5" dirty="0">
                <a:solidFill>
                  <a:srgbClr val="333399"/>
                </a:solidFill>
                <a:latin typeface="Arial"/>
                <a:cs typeface="Arial"/>
              </a:rPr>
              <a:t>Fundamentals</a:t>
            </a:r>
            <a:endParaRPr sz="4000">
              <a:latin typeface="Arial"/>
              <a:cs typeface="Arial"/>
            </a:endParaRPr>
          </a:p>
        </p:txBody>
      </p:sp>
    </p:spTree>
    <p:extLst>
      <p:ext uri="{BB962C8B-B14F-4D97-AF65-F5344CB8AC3E}">
        <p14:creationId xmlns:p14="http://schemas.microsoft.com/office/powerpoint/2010/main" val="409596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5587365" cy="635000"/>
          </a:xfrm>
          <a:prstGeom prst="rect">
            <a:avLst/>
          </a:prstGeom>
        </p:spPr>
        <p:txBody>
          <a:bodyPr vert="horz" wrap="square" lIns="0" tIns="12700" rIns="0" bIns="0" rtlCol="0">
            <a:spAutoFit/>
          </a:bodyPr>
          <a:lstStyle/>
          <a:p>
            <a:pPr marL="12700">
              <a:lnSpc>
                <a:spcPct val="100000"/>
              </a:lnSpc>
              <a:spcBef>
                <a:spcPts val="100"/>
              </a:spcBef>
            </a:pPr>
            <a:r>
              <a:rPr sz="4000" spc="-5" dirty="0"/>
              <a:t>Naming and Labeling</a:t>
            </a:r>
            <a:r>
              <a:rPr sz="4000" spc="-70" dirty="0"/>
              <a:t> </a:t>
            </a:r>
            <a:r>
              <a:rPr sz="4000" spc="-5" dirty="0"/>
              <a:t>(1)</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19</a:t>
            </a:fld>
            <a:endParaRPr dirty="0"/>
          </a:p>
        </p:txBody>
      </p:sp>
      <p:sp>
        <p:nvSpPr>
          <p:cNvPr id="3" name="object 3"/>
          <p:cNvSpPr txBox="1"/>
          <p:nvPr/>
        </p:nvSpPr>
        <p:spPr>
          <a:xfrm>
            <a:off x="459740" y="1295039"/>
            <a:ext cx="4838065" cy="3765550"/>
          </a:xfrm>
          <a:prstGeom prst="rect">
            <a:avLst/>
          </a:prstGeom>
        </p:spPr>
        <p:txBody>
          <a:bodyPr vert="horz" wrap="square" lIns="0" tIns="108585" rIns="0" bIns="0" rtlCol="0">
            <a:spAutoFit/>
          </a:bodyPr>
          <a:lstStyle/>
          <a:p>
            <a:pPr marL="355600" indent="-342900">
              <a:lnSpc>
                <a:spcPct val="100000"/>
              </a:lnSpc>
              <a:spcBef>
                <a:spcPts val="855"/>
              </a:spcBef>
              <a:buClr>
                <a:srgbClr val="000000"/>
              </a:buClr>
              <a:buChar char="•"/>
              <a:tabLst>
                <a:tab pos="354965" algn="l"/>
                <a:tab pos="355600" algn="l"/>
              </a:tabLst>
            </a:pPr>
            <a:r>
              <a:rPr sz="3200" dirty="0">
                <a:solidFill>
                  <a:srgbClr val="402000"/>
                </a:solidFill>
                <a:latin typeface="Arial"/>
                <a:cs typeface="Arial"/>
              </a:rPr>
              <a:t>VHDL is </a:t>
            </a:r>
            <a:r>
              <a:rPr sz="3200" spc="-5" dirty="0">
                <a:solidFill>
                  <a:srgbClr val="402000"/>
                </a:solidFill>
                <a:latin typeface="Arial"/>
                <a:cs typeface="Arial"/>
              </a:rPr>
              <a:t>case</a:t>
            </a:r>
            <a:r>
              <a:rPr sz="3200" spc="-75" dirty="0">
                <a:solidFill>
                  <a:srgbClr val="402000"/>
                </a:solidFill>
                <a:latin typeface="Arial"/>
                <a:cs typeface="Arial"/>
              </a:rPr>
              <a:t> </a:t>
            </a:r>
            <a:r>
              <a:rPr sz="3200" u="heavy" spc="-5" dirty="0">
                <a:solidFill>
                  <a:srgbClr val="402000"/>
                </a:solidFill>
                <a:uFill>
                  <a:solidFill>
                    <a:srgbClr val="402000"/>
                  </a:solidFill>
                </a:uFill>
                <a:latin typeface="Arial"/>
                <a:cs typeface="Arial"/>
              </a:rPr>
              <a:t>insensitive</a:t>
            </a:r>
            <a:endParaRPr sz="3200">
              <a:latin typeface="Arial"/>
              <a:cs typeface="Arial"/>
            </a:endParaRPr>
          </a:p>
          <a:p>
            <a:pPr marL="469900">
              <a:lnSpc>
                <a:spcPct val="100000"/>
              </a:lnSpc>
              <a:spcBef>
                <a:spcPts val="665"/>
              </a:spcBef>
            </a:pPr>
            <a:r>
              <a:rPr sz="2800" dirty="0">
                <a:solidFill>
                  <a:srgbClr val="402000"/>
                </a:solidFill>
                <a:latin typeface="Arial"/>
                <a:cs typeface="Arial"/>
              </a:rPr>
              <a:t>Example:</a:t>
            </a:r>
            <a:endParaRPr sz="2800">
              <a:latin typeface="Arial"/>
              <a:cs typeface="Arial"/>
            </a:endParaRPr>
          </a:p>
          <a:p>
            <a:pPr marL="1383665" marR="1697989" indent="-457200">
              <a:lnSpc>
                <a:spcPct val="118100"/>
              </a:lnSpc>
              <a:spcBef>
                <a:spcPts val="120"/>
              </a:spcBef>
            </a:pPr>
            <a:r>
              <a:rPr sz="2400" dirty="0">
                <a:solidFill>
                  <a:srgbClr val="402000"/>
                </a:solidFill>
                <a:latin typeface="Arial"/>
                <a:cs typeface="Arial"/>
              </a:rPr>
              <a:t>Names or</a:t>
            </a:r>
            <a:r>
              <a:rPr sz="2400" spc="-110" dirty="0">
                <a:solidFill>
                  <a:srgbClr val="402000"/>
                </a:solidFill>
                <a:latin typeface="Arial"/>
                <a:cs typeface="Arial"/>
              </a:rPr>
              <a:t> </a:t>
            </a:r>
            <a:r>
              <a:rPr sz="2400" dirty="0">
                <a:solidFill>
                  <a:srgbClr val="402000"/>
                </a:solidFill>
                <a:latin typeface="Arial"/>
                <a:cs typeface="Arial"/>
              </a:rPr>
              <a:t>labels  </a:t>
            </a:r>
            <a:r>
              <a:rPr sz="2400" b="1" spc="-5" dirty="0">
                <a:solidFill>
                  <a:srgbClr val="402000"/>
                </a:solidFill>
                <a:latin typeface="Courier New"/>
                <a:cs typeface="Courier New"/>
              </a:rPr>
              <a:t>databus  Databus  DataBus  DATABUS</a:t>
            </a:r>
            <a:endParaRPr sz="2400">
              <a:latin typeface="Courier New"/>
              <a:cs typeface="Courier New"/>
            </a:endParaRPr>
          </a:p>
          <a:p>
            <a:pPr marL="927100">
              <a:lnSpc>
                <a:spcPct val="100000"/>
              </a:lnSpc>
              <a:spcBef>
                <a:spcPts val="815"/>
              </a:spcBef>
            </a:pPr>
            <a:r>
              <a:rPr sz="2400" dirty="0">
                <a:solidFill>
                  <a:srgbClr val="402000"/>
                </a:solidFill>
                <a:latin typeface="Arial"/>
                <a:cs typeface="Arial"/>
              </a:rPr>
              <a:t>are all</a:t>
            </a:r>
            <a:r>
              <a:rPr sz="2400" spc="-15" dirty="0">
                <a:solidFill>
                  <a:srgbClr val="402000"/>
                </a:solidFill>
                <a:latin typeface="Arial"/>
                <a:cs typeface="Arial"/>
              </a:rPr>
              <a:t> </a:t>
            </a:r>
            <a:r>
              <a:rPr sz="2400" dirty="0">
                <a:solidFill>
                  <a:srgbClr val="402000"/>
                </a:solidFill>
                <a:latin typeface="Arial"/>
                <a:cs typeface="Arial"/>
              </a:rPr>
              <a:t>equivalent</a:t>
            </a:r>
            <a:endParaRPr sz="2400">
              <a:latin typeface="Arial"/>
              <a:cs typeface="Arial"/>
            </a:endParaRPr>
          </a:p>
        </p:txBody>
      </p:sp>
    </p:spTree>
    <p:extLst>
      <p:ext uri="{BB962C8B-B14F-4D97-AF65-F5344CB8AC3E}">
        <p14:creationId xmlns:p14="http://schemas.microsoft.com/office/powerpoint/2010/main" val="233994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2</a:t>
            </a:fld>
            <a:endParaRPr lang="en-US"/>
          </a:p>
        </p:txBody>
      </p:sp>
      <p:sp>
        <p:nvSpPr>
          <p:cNvPr id="7" name="TextBox 6"/>
          <p:cNvSpPr txBox="1"/>
          <p:nvPr/>
        </p:nvSpPr>
        <p:spPr>
          <a:xfrm>
            <a:off x="441960" y="228600"/>
            <a:ext cx="6335132" cy="461665"/>
          </a:xfrm>
          <a:prstGeom prst="rect">
            <a:avLst/>
          </a:prstGeom>
          <a:noFill/>
        </p:spPr>
        <p:txBody>
          <a:bodyPr wrap="none" rtlCol="0">
            <a:spAutoFit/>
          </a:bodyPr>
          <a:lstStyle/>
          <a:p>
            <a:r>
              <a:rPr lang="en-US" sz="2400" b="1" dirty="0" smtClean="0">
                <a:solidFill>
                  <a:schemeClr val="tx1"/>
                </a:solidFill>
              </a:rPr>
              <a:t>ELEC 204 Lab </a:t>
            </a:r>
            <a:r>
              <a:rPr lang="en-US" sz="2400" b="1" dirty="0">
                <a:solidFill>
                  <a:schemeClr val="tx1"/>
                </a:solidFill>
              </a:rPr>
              <a:t>Instructor: Mehmet </a:t>
            </a:r>
            <a:r>
              <a:rPr lang="en-US" sz="2400" b="1" dirty="0" err="1">
                <a:solidFill>
                  <a:schemeClr val="tx1"/>
                </a:solidFill>
              </a:rPr>
              <a:t>Cengiz</a:t>
            </a:r>
            <a:r>
              <a:rPr lang="en-US" sz="2400" b="1" dirty="0">
                <a:solidFill>
                  <a:schemeClr val="tx1"/>
                </a:solidFill>
              </a:rPr>
              <a:t> </a:t>
            </a:r>
            <a:r>
              <a:rPr lang="en-US" sz="2400" b="1" dirty="0" err="1">
                <a:solidFill>
                  <a:schemeClr val="tx1"/>
                </a:solidFill>
              </a:rPr>
              <a:t>Onbaşlı</a:t>
            </a:r>
            <a:endParaRPr lang="en-US" sz="2400" b="1" dirty="0">
              <a:solidFill>
                <a:schemeClr val="tx1"/>
              </a:solidFill>
            </a:endParaRPr>
          </a:p>
        </p:txBody>
      </p:sp>
      <p:sp>
        <p:nvSpPr>
          <p:cNvPr id="8" name="TextBox 7"/>
          <p:cNvSpPr txBox="1"/>
          <p:nvPr/>
        </p:nvSpPr>
        <p:spPr>
          <a:xfrm>
            <a:off x="2494165" y="975479"/>
            <a:ext cx="5887835" cy="1754326"/>
          </a:xfrm>
          <a:prstGeom prst="rect">
            <a:avLst/>
          </a:prstGeom>
          <a:noFill/>
        </p:spPr>
        <p:txBody>
          <a:bodyPr wrap="square" rtlCol="0">
            <a:spAutoFit/>
          </a:bodyPr>
          <a:lstStyle/>
          <a:p>
            <a:r>
              <a:rPr lang="en-US" dirty="0"/>
              <a:t>Assistant Prof. at Dept. of Electrical and Electronics Eng. at </a:t>
            </a:r>
            <a:r>
              <a:rPr lang="en-US" dirty="0" err="1"/>
              <a:t>Koç</a:t>
            </a:r>
            <a:r>
              <a:rPr lang="en-US" dirty="0"/>
              <a:t> University (Istanbul, Turkey) (2016-ongoing)</a:t>
            </a:r>
          </a:p>
          <a:p>
            <a:endParaRPr lang="en-US" dirty="0"/>
          </a:p>
          <a:p>
            <a:r>
              <a:rPr lang="en-US" dirty="0"/>
              <a:t>Research Scientist at Corning Incorporated (2015-2016) </a:t>
            </a:r>
          </a:p>
          <a:p>
            <a:r>
              <a:rPr lang="en-US" dirty="0"/>
              <a:t>Ph.D.: MIT Dept. Materials Science &amp; Engineering, 2015 </a:t>
            </a:r>
          </a:p>
          <a:p>
            <a:r>
              <a:rPr lang="en-US" dirty="0"/>
              <a:t>B.S.: </a:t>
            </a:r>
            <a:r>
              <a:rPr lang="en-US" dirty="0" err="1"/>
              <a:t>Bilkent</a:t>
            </a:r>
            <a:r>
              <a:rPr lang="en-US" dirty="0"/>
              <a:t> University, Electrical &amp; Electronics Engineering, </a:t>
            </a:r>
          </a:p>
        </p:txBody>
      </p:sp>
      <p:sp>
        <p:nvSpPr>
          <p:cNvPr id="18" name="Rectangle 17"/>
          <p:cNvSpPr/>
          <p:nvPr/>
        </p:nvSpPr>
        <p:spPr>
          <a:xfrm>
            <a:off x="2486791" y="3897242"/>
            <a:ext cx="6649835" cy="2031325"/>
          </a:xfrm>
          <a:prstGeom prst="rect">
            <a:avLst/>
          </a:prstGeom>
        </p:spPr>
        <p:txBody>
          <a:bodyPr wrap="square">
            <a:spAutoFit/>
          </a:bodyPr>
          <a:lstStyle/>
          <a:p>
            <a:r>
              <a:rPr lang="en-US" dirty="0"/>
              <a:t>Research on:</a:t>
            </a:r>
          </a:p>
          <a:p>
            <a:pPr marL="285750" indent="-285750">
              <a:buFontTx/>
              <a:buChar char="-"/>
            </a:pPr>
            <a:r>
              <a:rPr lang="en-US" dirty="0"/>
              <a:t>magnetic materials and devices </a:t>
            </a:r>
            <a:endParaRPr lang="en-US" dirty="0" smtClean="0"/>
          </a:p>
          <a:p>
            <a:pPr marL="285750" indent="-285750">
              <a:buFontTx/>
              <a:buChar char="-"/>
            </a:pPr>
            <a:r>
              <a:rPr lang="en-US" dirty="0" smtClean="0"/>
              <a:t>Sensors and machine learning applications</a:t>
            </a:r>
            <a:endParaRPr lang="en-US" dirty="0"/>
          </a:p>
          <a:p>
            <a:pPr marL="285750" indent="-285750">
              <a:buFontTx/>
              <a:buChar char="-"/>
            </a:pPr>
            <a:r>
              <a:rPr lang="en-US" dirty="0"/>
              <a:t>data storage and processing technologies</a:t>
            </a:r>
          </a:p>
          <a:p>
            <a:pPr marL="285750" indent="-285750">
              <a:buFontTx/>
              <a:buChar char="-"/>
            </a:pPr>
            <a:r>
              <a:rPr lang="en-US" dirty="0"/>
              <a:t>epitaxial oxide thin film growth (0.7-400 nm)</a:t>
            </a:r>
          </a:p>
          <a:p>
            <a:pPr marL="285750" indent="-285750">
              <a:buFontTx/>
              <a:buChar char="-"/>
            </a:pPr>
            <a:r>
              <a:rPr lang="en-US" dirty="0"/>
              <a:t>photonic and optoelectronic device design &amp; fab</a:t>
            </a:r>
          </a:p>
          <a:p>
            <a:pPr marL="285750" indent="-285750">
              <a:buFontTx/>
              <a:buChar char="-"/>
            </a:pPr>
            <a:r>
              <a:rPr lang="en-US" dirty="0"/>
              <a:t>High-bandwidth quantum </a:t>
            </a:r>
            <a:r>
              <a:rPr lang="en-US" dirty="0" smtClean="0"/>
              <a:t>materials and devices</a:t>
            </a:r>
            <a:endParaRPr lang="en-US" dirty="0"/>
          </a:p>
        </p:txBody>
      </p:sp>
      <p:pic>
        <p:nvPicPr>
          <p:cNvPr id="11" name="Picture 10"/>
          <p:cNvPicPr>
            <a:picLocks noChangeAspect="1"/>
          </p:cNvPicPr>
          <p:nvPr/>
        </p:nvPicPr>
        <p:blipFill rotWithShape="1">
          <a:blip r:embed="rId2"/>
          <a:srcRect r="73256"/>
          <a:stretch/>
        </p:blipFill>
        <p:spPr>
          <a:xfrm>
            <a:off x="8686800" y="6456627"/>
            <a:ext cx="457200" cy="401373"/>
          </a:xfrm>
          <a:prstGeom prst="rect">
            <a:avLst/>
          </a:prstGeom>
        </p:spPr>
      </p:pic>
      <p:sp>
        <p:nvSpPr>
          <p:cNvPr id="3" name="TextBox 2"/>
          <p:cNvSpPr txBox="1"/>
          <p:nvPr/>
        </p:nvSpPr>
        <p:spPr>
          <a:xfrm>
            <a:off x="208583" y="2973912"/>
            <a:ext cx="2118529" cy="923330"/>
          </a:xfrm>
          <a:prstGeom prst="rect">
            <a:avLst/>
          </a:prstGeom>
          <a:noFill/>
        </p:spPr>
        <p:txBody>
          <a:bodyPr wrap="none" rtlCol="0">
            <a:spAutoFit/>
          </a:bodyPr>
          <a:lstStyle/>
          <a:p>
            <a:pPr algn="ctr"/>
            <a:r>
              <a:rPr lang="en-US" b="1" dirty="0"/>
              <a:t>Best way to contact:</a:t>
            </a:r>
          </a:p>
          <a:p>
            <a:pPr algn="ctr"/>
            <a:r>
              <a:rPr lang="en-US" dirty="0"/>
              <a:t>Email me at</a:t>
            </a:r>
          </a:p>
          <a:p>
            <a:pPr algn="ctr"/>
            <a:r>
              <a:rPr lang="en-US" dirty="0"/>
              <a:t>monbasli@ku.edu.tr</a:t>
            </a:r>
          </a:p>
        </p:txBody>
      </p:sp>
      <p:sp>
        <p:nvSpPr>
          <p:cNvPr id="10" name="TextBox 9"/>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pic>
        <p:nvPicPr>
          <p:cNvPr id="6" name="Picture 5" descr="A person wearing a suit and tie&#10;&#10;Description generated with very high confidence">
            <a:extLst>
              <a:ext uri="{FF2B5EF4-FFF2-40B4-BE49-F238E27FC236}">
                <a16:creationId xmlns:a16="http://schemas.microsoft.com/office/drawing/2014/main" id="{2DB90664-AEFF-4657-B885-E696C24236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872297"/>
            <a:ext cx="1874774" cy="2101615"/>
          </a:xfrm>
          <a:prstGeom prst="rect">
            <a:avLst/>
          </a:prstGeom>
        </p:spPr>
      </p:pic>
    </p:spTree>
    <p:extLst>
      <p:ext uri="{BB962C8B-B14F-4D97-AF65-F5344CB8AC3E}">
        <p14:creationId xmlns:p14="http://schemas.microsoft.com/office/powerpoint/2010/main" val="373722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5587365" cy="635000"/>
          </a:xfrm>
          <a:prstGeom prst="rect">
            <a:avLst/>
          </a:prstGeom>
        </p:spPr>
        <p:txBody>
          <a:bodyPr vert="horz" wrap="square" lIns="0" tIns="12700" rIns="0" bIns="0" rtlCol="0">
            <a:spAutoFit/>
          </a:bodyPr>
          <a:lstStyle/>
          <a:p>
            <a:pPr marL="12700">
              <a:lnSpc>
                <a:spcPct val="100000"/>
              </a:lnSpc>
              <a:spcBef>
                <a:spcPts val="100"/>
              </a:spcBef>
            </a:pPr>
            <a:r>
              <a:rPr sz="4000" spc="-5" dirty="0"/>
              <a:t>Naming and Labeling</a:t>
            </a:r>
            <a:r>
              <a:rPr sz="4000" spc="-70" dirty="0"/>
              <a:t> </a:t>
            </a:r>
            <a:r>
              <a:rPr sz="4000" spc="-5" dirty="0"/>
              <a:t>(2)</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20</a:t>
            </a:fld>
            <a:endParaRPr dirty="0"/>
          </a:p>
        </p:txBody>
      </p:sp>
      <p:sp>
        <p:nvSpPr>
          <p:cNvPr id="3" name="object 3"/>
          <p:cNvSpPr txBox="1"/>
          <p:nvPr/>
        </p:nvSpPr>
        <p:spPr>
          <a:xfrm>
            <a:off x="459740" y="1353819"/>
            <a:ext cx="7926070" cy="458152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402000"/>
                </a:solidFill>
                <a:latin typeface="Arial"/>
                <a:cs typeface="Arial"/>
              </a:rPr>
              <a:t>General rules of thumb (according </a:t>
            </a:r>
            <a:r>
              <a:rPr sz="2800" spc="-5" dirty="0">
                <a:solidFill>
                  <a:srgbClr val="402000"/>
                </a:solidFill>
                <a:latin typeface="Arial"/>
                <a:cs typeface="Arial"/>
              </a:rPr>
              <a:t>to</a:t>
            </a:r>
            <a:r>
              <a:rPr sz="2800" spc="-15" dirty="0">
                <a:solidFill>
                  <a:srgbClr val="402000"/>
                </a:solidFill>
                <a:latin typeface="Arial"/>
                <a:cs typeface="Arial"/>
              </a:rPr>
              <a:t> </a:t>
            </a:r>
            <a:r>
              <a:rPr sz="2800" dirty="0">
                <a:solidFill>
                  <a:srgbClr val="402000"/>
                </a:solidFill>
                <a:latin typeface="Arial"/>
                <a:cs typeface="Arial"/>
              </a:rPr>
              <a:t>VHDL-87)</a:t>
            </a:r>
            <a:endParaRPr sz="2800" dirty="0">
              <a:latin typeface="Arial"/>
              <a:cs typeface="Arial"/>
            </a:endParaRPr>
          </a:p>
          <a:p>
            <a:pPr>
              <a:lnSpc>
                <a:spcPct val="100000"/>
              </a:lnSpc>
              <a:spcBef>
                <a:spcPts val="30"/>
              </a:spcBef>
            </a:pPr>
            <a:endParaRPr sz="3650" dirty="0">
              <a:latin typeface="Arial"/>
              <a:cs typeface="Arial"/>
            </a:endParaRPr>
          </a:p>
          <a:p>
            <a:pPr marL="622300" marR="23495" indent="-609600">
              <a:lnSpc>
                <a:spcPts val="2620"/>
              </a:lnSpc>
              <a:spcBef>
                <a:spcPts val="5"/>
              </a:spcBef>
              <a:buClr>
                <a:srgbClr val="000000"/>
              </a:buClr>
              <a:buAutoNum type="arabicPeriod"/>
              <a:tabLst>
                <a:tab pos="621665" algn="l"/>
                <a:tab pos="622300" algn="l"/>
              </a:tabLst>
            </a:pPr>
            <a:r>
              <a:rPr sz="2400" spc="-5" dirty="0">
                <a:solidFill>
                  <a:srgbClr val="402000"/>
                </a:solidFill>
                <a:latin typeface="Arial"/>
                <a:cs typeface="Arial"/>
              </a:rPr>
              <a:t>All </a:t>
            </a:r>
            <a:r>
              <a:rPr sz="2400" dirty="0">
                <a:solidFill>
                  <a:srgbClr val="402000"/>
                </a:solidFill>
                <a:latin typeface="Arial"/>
                <a:cs typeface="Arial"/>
              </a:rPr>
              <a:t>names should </a:t>
            </a:r>
            <a:r>
              <a:rPr sz="2400" spc="-5" dirty="0">
                <a:solidFill>
                  <a:srgbClr val="402000"/>
                </a:solidFill>
                <a:latin typeface="Arial"/>
                <a:cs typeface="Arial"/>
              </a:rPr>
              <a:t>start with </a:t>
            </a:r>
            <a:r>
              <a:rPr sz="2400" dirty="0">
                <a:solidFill>
                  <a:srgbClr val="402000"/>
                </a:solidFill>
                <a:latin typeface="Arial"/>
                <a:cs typeface="Arial"/>
              </a:rPr>
              <a:t>an alphabet </a:t>
            </a:r>
            <a:r>
              <a:rPr sz="2400" spc="-5" dirty="0">
                <a:solidFill>
                  <a:srgbClr val="402000"/>
                </a:solidFill>
                <a:latin typeface="Arial"/>
                <a:cs typeface="Arial"/>
              </a:rPr>
              <a:t>character </a:t>
            </a:r>
            <a:r>
              <a:rPr sz="2400" dirty="0">
                <a:solidFill>
                  <a:srgbClr val="402000"/>
                </a:solidFill>
                <a:latin typeface="Arial"/>
                <a:cs typeface="Arial"/>
              </a:rPr>
              <a:t>(a-z  or</a:t>
            </a:r>
            <a:r>
              <a:rPr sz="2400" spc="-10" dirty="0">
                <a:solidFill>
                  <a:srgbClr val="402000"/>
                </a:solidFill>
                <a:latin typeface="Arial"/>
                <a:cs typeface="Arial"/>
              </a:rPr>
              <a:t> </a:t>
            </a:r>
            <a:r>
              <a:rPr sz="2400" spc="-5" dirty="0">
                <a:solidFill>
                  <a:srgbClr val="402000"/>
                </a:solidFill>
                <a:latin typeface="Arial"/>
                <a:cs typeface="Arial"/>
              </a:rPr>
              <a:t>A-Z)</a:t>
            </a:r>
            <a:endParaRPr sz="2400" dirty="0">
              <a:latin typeface="Arial"/>
              <a:cs typeface="Arial"/>
            </a:endParaRPr>
          </a:p>
          <a:p>
            <a:pPr marL="622300" marR="177165" indent="-609600">
              <a:lnSpc>
                <a:spcPts val="2590"/>
              </a:lnSpc>
              <a:spcBef>
                <a:spcPts val="590"/>
              </a:spcBef>
              <a:buClr>
                <a:srgbClr val="000000"/>
              </a:buClr>
              <a:buAutoNum type="arabicPeriod"/>
              <a:tabLst>
                <a:tab pos="621665" algn="l"/>
                <a:tab pos="622300" algn="l"/>
              </a:tabLst>
            </a:pPr>
            <a:r>
              <a:rPr sz="2400" dirty="0">
                <a:solidFill>
                  <a:srgbClr val="402000"/>
                </a:solidFill>
                <a:latin typeface="Arial"/>
                <a:cs typeface="Arial"/>
              </a:rPr>
              <a:t>Use only alphabet </a:t>
            </a:r>
            <a:r>
              <a:rPr sz="2400" spc="-5" dirty="0">
                <a:solidFill>
                  <a:srgbClr val="402000"/>
                </a:solidFill>
                <a:latin typeface="Arial"/>
                <a:cs typeface="Arial"/>
              </a:rPr>
              <a:t>characters </a:t>
            </a:r>
            <a:r>
              <a:rPr sz="2400" dirty="0">
                <a:solidFill>
                  <a:srgbClr val="402000"/>
                </a:solidFill>
                <a:latin typeface="Arial"/>
                <a:cs typeface="Arial"/>
              </a:rPr>
              <a:t>(a-z or </a:t>
            </a:r>
            <a:r>
              <a:rPr sz="2400" spc="-5" dirty="0">
                <a:solidFill>
                  <a:srgbClr val="402000"/>
                </a:solidFill>
                <a:latin typeface="Arial"/>
                <a:cs typeface="Arial"/>
              </a:rPr>
              <a:t>A-Z) digits </a:t>
            </a:r>
            <a:r>
              <a:rPr sz="2400" dirty="0">
                <a:solidFill>
                  <a:srgbClr val="402000"/>
                </a:solidFill>
                <a:latin typeface="Arial"/>
                <a:cs typeface="Arial"/>
              </a:rPr>
              <a:t>(0-9)  and underscore</a:t>
            </a:r>
            <a:r>
              <a:rPr sz="2400" spc="-15" dirty="0">
                <a:solidFill>
                  <a:srgbClr val="402000"/>
                </a:solidFill>
                <a:latin typeface="Arial"/>
                <a:cs typeface="Arial"/>
              </a:rPr>
              <a:t> </a:t>
            </a:r>
            <a:r>
              <a:rPr sz="2400" dirty="0">
                <a:solidFill>
                  <a:srgbClr val="402000"/>
                </a:solidFill>
                <a:latin typeface="Arial"/>
                <a:cs typeface="Arial"/>
              </a:rPr>
              <a:t>(_)</a:t>
            </a:r>
            <a:endParaRPr sz="2400" dirty="0">
              <a:latin typeface="Arial"/>
              <a:cs typeface="Arial"/>
            </a:endParaRPr>
          </a:p>
          <a:p>
            <a:pPr marL="622300" marR="447675" indent="-609600">
              <a:lnSpc>
                <a:spcPts val="2590"/>
              </a:lnSpc>
              <a:spcBef>
                <a:spcPts val="630"/>
              </a:spcBef>
              <a:buClr>
                <a:srgbClr val="000000"/>
              </a:buClr>
              <a:buAutoNum type="arabicPeriod"/>
              <a:tabLst>
                <a:tab pos="621665" algn="l"/>
                <a:tab pos="622300" algn="l"/>
              </a:tabLst>
            </a:pPr>
            <a:r>
              <a:rPr sz="2400" dirty="0">
                <a:solidFill>
                  <a:srgbClr val="402000"/>
                </a:solidFill>
                <a:latin typeface="Arial"/>
                <a:cs typeface="Arial"/>
              </a:rPr>
              <a:t>Do not use any </a:t>
            </a:r>
            <a:r>
              <a:rPr sz="2400" spc="-5" dirty="0">
                <a:solidFill>
                  <a:srgbClr val="402000"/>
                </a:solidFill>
                <a:latin typeface="Arial"/>
                <a:cs typeface="Arial"/>
              </a:rPr>
              <a:t>punctuation </a:t>
            </a:r>
            <a:r>
              <a:rPr sz="2400" dirty="0">
                <a:solidFill>
                  <a:srgbClr val="402000"/>
                </a:solidFill>
                <a:latin typeface="Arial"/>
                <a:cs typeface="Arial"/>
              </a:rPr>
              <a:t>or reserved </a:t>
            </a:r>
            <a:r>
              <a:rPr sz="2400" spc="-5" dirty="0">
                <a:solidFill>
                  <a:srgbClr val="402000"/>
                </a:solidFill>
                <a:latin typeface="Arial"/>
                <a:cs typeface="Arial"/>
              </a:rPr>
              <a:t>characters  within </a:t>
            </a:r>
            <a:r>
              <a:rPr sz="2400" dirty="0">
                <a:solidFill>
                  <a:srgbClr val="402000"/>
                </a:solidFill>
                <a:latin typeface="Arial"/>
                <a:cs typeface="Arial"/>
              </a:rPr>
              <a:t>a name </a:t>
            </a:r>
            <a:r>
              <a:rPr sz="2400" spc="-5" dirty="0">
                <a:solidFill>
                  <a:srgbClr val="402000"/>
                </a:solidFill>
                <a:latin typeface="Arial"/>
                <a:cs typeface="Arial"/>
              </a:rPr>
              <a:t>(!, </a:t>
            </a:r>
            <a:r>
              <a:rPr sz="2400" dirty="0">
                <a:solidFill>
                  <a:srgbClr val="402000"/>
                </a:solidFill>
                <a:latin typeface="Arial"/>
                <a:cs typeface="Arial"/>
              </a:rPr>
              <a:t>?, </a:t>
            </a:r>
            <a:r>
              <a:rPr sz="2400" spc="-5" dirty="0">
                <a:solidFill>
                  <a:srgbClr val="402000"/>
                </a:solidFill>
                <a:latin typeface="Arial"/>
                <a:cs typeface="Arial"/>
              </a:rPr>
              <a:t>., </a:t>
            </a:r>
            <a:r>
              <a:rPr sz="2400" dirty="0">
                <a:solidFill>
                  <a:srgbClr val="402000"/>
                </a:solidFill>
                <a:latin typeface="Arial"/>
                <a:cs typeface="Arial"/>
              </a:rPr>
              <a:t>&amp;, </a:t>
            </a:r>
            <a:r>
              <a:rPr sz="2400" spc="-5" dirty="0">
                <a:solidFill>
                  <a:srgbClr val="402000"/>
                </a:solidFill>
                <a:latin typeface="Arial"/>
                <a:cs typeface="Arial"/>
              </a:rPr>
              <a:t>+, </a:t>
            </a:r>
            <a:r>
              <a:rPr sz="2400" dirty="0">
                <a:solidFill>
                  <a:srgbClr val="402000"/>
                </a:solidFill>
                <a:latin typeface="Arial"/>
                <a:cs typeface="Arial"/>
              </a:rPr>
              <a:t>-,</a:t>
            </a:r>
            <a:r>
              <a:rPr sz="2400" spc="-60" dirty="0">
                <a:solidFill>
                  <a:srgbClr val="402000"/>
                </a:solidFill>
                <a:latin typeface="Arial"/>
                <a:cs typeface="Arial"/>
              </a:rPr>
              <a:t> </a:t>
            </a:r>
            <a:r>
              <a:rPr sz="2400" spc="-5" dirty="0">
                <a:solidFill>
                  <a:srgbClr val="402000"/>
                </a:solidFill>
                <a:latin typeface="Arial"/>
                <a:cs typeface="Arial"/>
              </a:rPr>
              <a:t>etc.)</a:t>
            </a:r>
            <a:endParaRPr sz="2400" dirty="0">
              <a:latin typeface="Arial"/>
              <a:cs typeface="Arial"/>
            </a:endParaRPr>
          </a:p>
          <a:p>
            <a:pPr marL="622300" marR="74295" indent="-609600">
              <a:lnSpc>
                <a:spcPts val="2620"/>
              </a:lnSpc>
              <a:spcBef>
                <a:spcPts val="480"/>
              </a:spcBef>
              <a:buClr>
                <a:srgbClr val="000000"/>
              </a:buClr>
              <a:buAutoNum type="arabicPeriod"/>
              <a:tabLst>
                <a:tab pos="621665" algn="l"/>
                <a:tab pos="622300" algn="l"/>
                <a:tab pos="2571115" algn="l"/>
                <a:tab pos="6282690" algn="l"/>
              </a:tabLst>
            </a:pPr>
            <a:r>
              <a:rPr sz="2400" dirty="0">
                <a:solidFill>
                  <a:srgbClr val="402000"/>
                </a:solidFill>
                <a:latin typeface="Arial"/>
                <a:cs typeface="Arial"/>
              </a:rPr>
              <a:t>Do not use </a:t>
            </a:r>
            <a:r>
              <a:rPr sz="2400" spc="-5" dirty="0">
                <a:solidFill>
                  <a:srgbClr val="402000"/>
                </a:solidFill>
                <a:latin typeface="Arial"/>
                <a:cs typeface="Arial"/>
              </a:rPr>
              <a:t>two </a:t>
            </a:r>
            <a:r>
              <a:rPr sz="2400" dirty="0">
                <a:solidFill>
                  <a:srgbClr val="402000"/>
                </a:solidFill>
                <a:latin typeface="Arial"/>
                <a:cs typeface="Arial"/>
              </a:rPr>
              <a:t>or more </a:t>
            </a:r>
            <a:r>
              <a:rPr sz="2400" spc="-5" dirty="0">
                <a:solidFill>
                  <a:srgbClr val="402000"/>
                </a:solidFill>
                <a:latin typeface="Arial"/>
                <a:cs typeface="Arial"/>
              </a:rPr>
              <a:t>consecutive </a:t>
            </a:r>
            <a:r>
              <a:rPr sz="2400" dirty="0">
                <a:solidFill>
                  <a:srgbClr val="402000"/>
                </a:solidFill>
                <a:latin typeface="Arial"/>
                <a:cs typeface="Arial"/>
              </a:rPr>
              <a:t>underscore  </a:t>
            </a:r>
            <a:r>
              <a:rPr sz="2400" spc="-5" dirty="0">
                <a:solidFill>
                  <a:srgbClr val="402000"/>
                </a:solidFill>
                <a:latin typeface="Arial"/>
                <a:cs typeface="Arial"/>
              </a:rPr>
              <a:t>characters</a:t>
            </a:r>
            <a:r>
              <a:rPr sz="2400" spc="5" dirty="0">
                <a:solidFill>
                  <a:srgbClr val="402000"/>
                </a:solidFill>
                <a:latin typeface="Arial"/>
                <a:cs typeface="Arial"/>
              </a:rPr>
              <a:t> </a:t>
            </a:r>
            <a:r>
              <a:rPr sz="2400" dirty="0">
                <a:solidFill>
                  <a:srgbClr val="402000"/>
                </a:solidFill>
                <a:latin typeface="Arial"/>
                <a:cs typeface="Arial"/>
              </a:rPr>
              <a:t>(</a:t>
            </a:r>
            <a:r>
              <a:rPr sz="2400" u="heavy" dirty="0">
                <a:solidFill>
                  <a:srgbClr val="402000"/>
                </a:solidFill>
                <a:uFill>
                  <a:solidFill>
                    <a:srgbClr val="3F1F00"/>
                  </a:solidFill>
                </a:uFill>
                <a:latin typeface="Arial"/>
                <a:cs typeface="Arial"/>
              </a:rPr>
              <a:t> 	</a:t>
            </a:r>
            <a:r>
              <a:rPr sz="2400" dirty="0">
                <a:solidFill>
                  <a:srgbClr val="402000"/>
                </a:solidFill>
                <a:latin typeface="Arial"/>
                <a:cs typeface="Arial"/>
              </a:rPr>
              <a:t>) </a:t>
            </a:r>
            <a:r>
              <a:rPr sz="2400" spc="-5" dirty="0">
                <a:solidFill>
                  <a:srgbClr val="402000"/>
                </a:solidFill>
                <a:latin typeface="Arial"/>
                <a:cs typeface="Arial"/>
              </a:rPr>
              <a:t>within </a:t>
            </a:r>
            <a:r>
              <a:rPr sz="2400" dirty="0">
                <a:solidFill>
                  <a:srgbClr val="402000"/>
                </a:solidFill>
                <a:latin typeface="Arial"/>
                <a:cs typeface="Arial"/>
              </a:rPr>
              <a:t>a name</a:t>
            </a:r>
            <a:r>
              <a:rPr sz="2400" spc="20" dirty="0">
                <a:solidFill>
                  <a:srgbClr val="402000"/>
                </a:solidFill>
                <a:latin typeface="Arial"/>
                <a:cs typeface="Arial"/>
              </a:rPr>
              <a:t> </a:t>
            </a:r>
            <a:r>
              <a:rPr sz="2400" spc="-5" dirty="0">
                <a:solidFill>
                  <a:srgbClr val="402000"/>
                </a:solidFill>
                <a:latin typeface="Arial"/>
                <a:cs typeface="Arial"/>
              </a:rPr>
              <a:t>(e.g., Sel</a:t>
            </a:r>
            <a:r>
              <a:rPr sz="2400" u="heavy" spc="-5" dirty="0">
                <a:solidFill>
                  <a:srgbClr val="402000"/>
                </a:solidFill>
                <a:uFill>
                  <a:solidFill>
                    <a:srgbClr val="3F1F00"/>
                  </a:solidFill>
                </a:uFill>
                <a:latin typeface="Arial"/>
                <a:cs typeface="Arial"/>
              </a:rPr>
              <a:t> 	</a:t>
            </a:r>
            <a:r>
              <a:rPr sz="2400" dirty="0">
                <a:solidFill>
                  <a:srgbClr val="402000"/>
                </a:solidFill>
                <a:latin typeface="Arial"/>
                <a:cs typeface="Arial"/>
              </a:rPr>
              <a:t>A is</a:t>
            </a:r>
            <a:r>
              <a:rPr sz="2400" spc="-110" dirty="0">
                <a:solidFill>
                  <a:srgbClr val="402000"/>
                </a:solidFill>
                <a:latin typeface="Arial"/>
                <a:cs typeface="Arial"/>
              </a:rPr>
              <a:t> </a:t>
            </a:r>
            <a:r>
              <a:rPr sz="2400" dirty="0">
                <a:solidFill>
                  <a:srgbClr val="402000"/>
                </a:solidFill>
                <a:latin typeface="Arial"/>
                <a:cs typeface="Arial"/>
              </a:rPr>
              <a:t>invalid)</a:t>
            </a:r>
            <a:endParaRPr sz="2400" dirty="0">
              <a:latin typeface="Arial"/>
              <a:cs typeface="Arial"/>
            </a:endParaRPr>
          </a:p>
          <a:p>
            <a:pPr marL="622300" marR="5080" indent="-609600">
              <a:lnSpc>
                <a:spcPts val="2590"/>
              </a:lnSpc>
              <a:spcBef>
                <a:spcPts val="595"/>
              </a:spcBef>
              <a:buClr>
                <a:srgbClr val="000000"/>
              </a:buClr>
              <a:buAutoNum type="arabicPeriod"/>
              <a:tabLst>
                <a:tab pos="621665" algn="l"/>
                <a:tab pos="622300" algn="l"/>
              </a:tabLst>
            </a:pPr>
            <a:r>
              <a:rPr sz="2400" spc="-5" dirty="0">
                <a:solidFill>
                  <a:srgbClr val="402000"/>
                </a:solidFill>
                <a:latin typeface="Arial"/>
                <a:cs typeface="Arial"/>
              </a:rPr>
              <a:t>All </a:t>
            </a:r>
            <a:r>
              <a:rPr sz="2400" dirty="0">
                <a:solidFill>
                  <a:srgbClr val="402000"/>
                </a:solidFill>
                <a:latin typeface="Arial"/>
                <a:cs typeface="Arial"/>
              </a:rPr>
              <a:t>names and labels in a given </a:t>
            </a:r>
            <a:r>
              <a:rPr sz="2400" spc="-5" dirty="0">
                <a:solidFill>
                  <a:srgbClr val="402000"/>
                </a:solidFill>
                <a:latin typeface="Arial"/>
                <a:cs typeface="Arial"/>
              </a:rPr>
              <a:t>entity </a:t>
            </a:r>
            <a:r>
              <a:rPr sz="2400" dirty="0">
                <a:solidFill>
                  <a:srgbClr val="402000"/>
                </a:solidFill>
                <a:latin typeface="Arial"/>
                <a:cs typeface="Arial"/>
              </a:rPr>
              <a:t>and </a:t>
            </a:r>
            <a:r>
              <a:rPr sz="2400" spc="-5" dirty="0">
                <a:solidFill>
                  <a:srgbClr val="402000"/>
                </a:solidFill>
                <a:latin typeface="Arial"/>
                <a:cs typeface="Arial"/>
              </a:rPr>
              <a:t>architecture  </a:t>
            </a:r>
            <a:r>
              <a:rPr sz="2400" dirty="0">
                <a:solidFill>
                  <a:srgbClr val="402000"/>
                </a:solidFill>
                <a:latin typeface="Arial"/>
                <a:cs typeface="Arial"/>
              </a:rPr>
              <a:t>must be</a:t>
            </a:r>
            <a:r>
              <a:rPr sz="2400" spc="-20" dirty="0">
                <a:solidFill>
                  <a:srgbClr val="402000"/>
                </a:solidFill>
                <a:latin typeface="Arial"/>
                <a:cs typeface="Arial"/>
              </a:rPr>
              <a:t> </a:t>
            </a:r>
            <a:r>
              <a:rPr sz="2400" dirty="0">
                <a:solidFill>
                  <a:srgbClr val="402000"/>
                </a:solidFill>
                <a:latin typeface="Arial"/>
                <a:cs typeface="Arial"/>
              </a:rPr>
              <a:t>unique</a:t>
            </a:r>
            <a:endParaRPr sz="2400" dirty="0">
              <a:latin typeface="Arial"/>
              <a:cs typeface="Arial"/>
            </a:endParaRPr>
          </a:p>
        </p:txBody>
      </p:sp>
    </p:spTree>
    <p:extLst>
      <p:ext uri="{BB962C8B-B14F-4D97-AF65-F5344CB8AC3E}">
        <p14:creationId xmlns:p14="http://schemas.microsoft.com/office/powerpoint/2010/main" val="753749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6212" y="241298"/>
            <a:ext cx="3611879" cy="635000"/>
          </a:xfrm>
          <a:prstGeom prst="rect">
            <a:avLst/>
          </a:prstGeom>
        </p:spPr>
        <p:txBody>
          <a:bodyPr vert="horz" wrap="square" lIns="0" tIns="12700" rIns="0" bIns="0" rtlCol="0">
            <a:spAutoFit/>
          </a:bodyPr>
          <a:lstStyle/>
          <a:p>
            <a:pPr marL="12700">
              <a:lnSpc>
                <a:spcPct val="100000"/>
              </a:lnSpc>
              <a:spcBef>
                <a:spcPts val="100"/>
              </a:spcBef>
            </a:pPr>
            <a:r>
              <a:rPr sz="4000" spc="-5" dirty="0"/>
              <a:t>Valid </a:t>
            </a:r>
            <a:r>
              <a:rPr sz="4000" dirty="0"/>
              <a:t>or</a:t>
            </a:r>
            <a:r>
              <a:rPr sz="4000" spc="-60" dirty="0"/>
              <a:t> </a:t>
            </a:r>
            <a:r>
              <a:rPr sz="4000" spc="-5" dirty="0"/>
              <a:t>invalid?</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21</a:t>
            </a:fld>
            <a:endParaRPr dirty="0"/>
          </a:p>
        </p:txBody>
      </p:sp>
      <p:sp>
        <p:nvSpPr>
          <p:cNvPr id="3" name="object 3"/>
          <p:cNvSpPr txBox="1"/>
          <p:nvPr/>
        </p:nvSpPr>
        <p:spPr>
          <a:xfrm>
            <a:off x="459740" y="1295908"/>
            <a:ext cx="3293745" cy="4649470"/>
          </a:xfrm>
          <a:prstGeom prst="rect">
            <a:avLst/>
          </a:prstGeom>
        </p:spPr>
        <p:txBody>
          <a:bodyPr vert="horz" wrap="square" lIns="0" tIns="12700" rIns="0" bIns="0" rtlCol="0">
            <a:spAutoFit/>
          </a:bodyPr>
          <a:lstStyle/>
          <a:p>
            <a:pPr marL="12700" marR="399415">
              <a:lnSpc>
                <a:spcPct val="122100"/>
              </a:lnSpc>
              <a:spcBef>
                <a:spcPts val="100"/>
              </a:spcBef>
            </a:pPr>
            <a:r>
              <a:rPr sz="2800" spc="5" dirty="0">
                <a:solidFill>
                  <a:srgbClr val="402000"/>
                </a:solidFill>
                <a:latin typeface="Arial"/>
                <a:cs typeface="Arial"/>
              </a:rPr>
              <a:t>7</a:t>
            </a:r>
            <a:r>
              <a:rPr sz="2800" dirty="0">
                <a:solidFill>
                  <a:srgbClr val="402000"/>
                </a:solidFill>
                <a:latin typeface="Arial"/>
                <a:cs typeface="Arial"/>
              </a:rPr>
              <a:t>s</a:t>
            </a:r>
            <a:r>
              <a:rPr sz="2800" spc="5" dirty="0">
                <a:solidFill>
                  <a:srgbClr val="402000"/>
                </a:solidFill>
                <a:latin typeface="Arial"/>
                <a:cs typeface="Arial"/>
              </a:rPr>
              <a:t>egmen</a:t>
            </a:r>
            <a:r>
              <a:rPr sz="2800" spc="-5" dirty="0">
                <a:solidFill>
                  <a:srgbClr val="402000"/>
                </a:solidFill>
                <a:latin typeface="Arial"/>
                <a:cs typeface="Arial"/>
              </a:rPr>
              <a:t>t</a:t>
            </a:r>
            <a:r>
              <a:rPr sz="2800" spc="5" dirty="0">
                <a:solidFill>
                  <a:srgbClr val="402000"/>
                </a:solidFill>
                <a:latin typeface="Arial"/>
                <a:cs typeface="Arial"/>
              </a:rPr>
              <a:t>_d</a:t>
            </a:r>
            <a:r>
              <a:rPr sz="2800" dirty="0">
                <a:solidFill>
                  <a:srgbClr val="402000"/>
                </a:solidFill>
                <a:latin typeface="Arial"/>
                <a:cs typeface="Arial"/>
              </a:rPr>
              <a:t>is</a:t>
            </a:r>
            <a:r>
              <a:rPr sz="2800" spc="5" dirty="0">
                <a:solidFill>
                  <a:srgbClr val="402000"/>
                </a:solidFill>
                <a:latin typeface="Arial"/>
                <a:cs typeface="Arial"/>
              </a:rPr>
              <a:t>p</a:t>
            </a:r>
            <a:r>
              <a:rPr sz="2800" dirty="0">
                <a:solidFill>
                  <a:srgbClr val="402000"/>
                </a:solidFill>
                <a:latin typeface="Arial"/>
                <a:cs typeface="Arial"/>
              </a:rPr>
              <a:t>l</a:t>
            </a:r>
            <a:r>
              <a:rPr sz="2800" spc="5" dirty="0">
                <a:solidFill>
                  <a:srgbClr val="402000"/>
                </a:solidFill>
                <a:latin typeface="Arial"/>
                <a:cs typeface="Arial"/>
              </a:rPr>
              <a:t>a</a:t>
            </a:r>
            <a:r>
              <a:rPr sz="2800" dirty="0">
                <a:solidFill>
                  <a:srgbClr val="402000"/>
                </a:solidFill>
                <a:latin typeface="Arial"/>
                <a:cs typeface="Arial"/>
              </a:rPr>
              <a:t>y  A87372477424</a:t>
            </a:r>
            <a:endParaRPr sz="2800">
              <a:latin typeface="Arial"/>
              <a:cs typeface="Arial"/>
            </a:endParaRPr>
          </a:p>
          <a:p>
            <a:pPr marL="12700">
              <a:lnSpc>
                <a:spcPct val="100000"/>
              </a:lnSpc>
              <a:spcBef>
                <a:spcPts val="650"/>
              </a:spcBef>
            </a:pPr>
            <a:r>
              <a:rPr sz="2800" dirty="0">
                <a:solidFill>
                  <a:srgbClr val="402000"/>
                </a:solidFill>
                <a:latin typeface="Arial"/>
                <a:cs typeface="Arial"/>
              </a:rPr>
              <a:t>Adder/Subtractor</a:t>
            </a:r>
            <a:endParaRPr sz="2800">
              <a:latin typeface="Arial"/>
              <a:cs typeface="Arial"/>
            </a:endParaRPr>
          </a:p>
          <a:p>
            <a:pPr marL="12700">
              <a:lnSpc>
                <a:spcPct val="100000"/>
              </a:lnSpc>
              <a:spcBef>
                <a:spcPts val="645"/>
              </a:spcBef>
            </a:pPr>
            <a:r>
              <a:rPr sz="2800" dirty="0">
                <a:solidFill>
                  <a:srgbClr val="402000"/>
                </a:solidFill>
                <a:latin typeface="Arial"/>
                <a:cs typeface="Arial"/>
              </a:rPr>
              <a:t>/reset</a:t>
            </a:r>
            <a:endParaRPr sz="2800">
              <a:latin typeface="Arial"/>
              <a:cs typeface="Arial"/>
            </a:endParaRPr>
          </a:p>
          <a:p>
            <a:pPr marL="12700" marR="443230">
              <a:lnSpc>
                <a:spcPct val="119300"/>
              </a:lnSpc>
              <a:spcBef>
                <a:spcPts val="70"/>
              </a:spcBef>
              <a:tabLst>
                <a:tab pos="1159510" algn="l"/>
                <a:tab pos="2089785" algn="l"/>
              </a:tabLst>
            </a:pPr>
            <a:r>
              <a:rPr sz="2800" dirty="0">
                <a:solidFill>
                  <a:srgbClr val="402000"/>
                </a:solidFill>
                <a:latin typeface="Arial"/>
                <a:cs typeface="Arial"/>
              </a:rPr>
              <a:t>And_or_gate  </a:t>
            </a:r>
            <a:r>
              <a:rPr sz="2800" spc="-5" dirty="0">
                <a:solidFill>
                  <a:srgbClr val="402000"/>
                </a:solidFill>
                <a:latin typeface="Arial"/>
                <a:cs typeface="Arial"/>
              </a:rPr>
              <a:t>A</a:t>
            </a:r>
            <a:r>
              <a:rPr sz="2800" dirty="0">
                <a:solidFill>
                  <a:srgbClr val="402000"/>
                </a:solidFill>
                <a:latin typeface="Arial"/>
                <a:cs typeface="Arial"/>
              </a:rPr>
              <a:t>ND</a:t>
            </a:r>
            <a:r>
              <a:rPr sz="2800" u="heavy" dirty="0">
                <a:solidFill>
                  <a:srgbClr val="402000"/>
                </a:solidFill>
                <a:uFill>
                  <a:solidFill>
                    <a:srgbClr val="3F1F00"/>
                  </a:solidFill>
                </a:uFill>
                <a:latin typeface="Times New Roman"/>
                <a:cs typeface="Times New Roman"/>
              </a:rPr>
              <a:t> 	</a:t>
            </a:r>
            <a:r>
              <a:rPr sz="2800" spc="-5" dirty="0">
                <a:solidFill>
                  <a:srgbClr val="402000"/>
                </a:solidFill>
                <a:latin typeface="Arial"/>
                <a:cs typeface="Arial"/>
              </a:rPr>
              <a:t>O</a:t>
            </a:r>
            <a:r>
              <a:rPr sz="2800" dirty="0">
                <a:solidFill>
                  <a:srgbClr val="402000"/>
                </a:solidFill>
                <a:latin typeface="Arial"/>
                <a:cs typeface="Arial"/>
              </a:rPr>
              <a:t>R</a:t>
            </a:r>
            <a:r>
              <a:rPr sz="2800" u="heavy" dirty="0">
                <a:solidFill>
                  <a:srgbClr val="402000"/>
                </a:solidFill>
                <a:uFill>
                  <a:solidFill>
                    <a:srgbClr val="3F1F00"/>
                  </a:solidFill>
                </a:uFill>
                <a:latin typeface="Times New Roman"/>
                <a:cs typeface="Times New Roman"/>
              </a:rPr>
              <a:t> 	</a:t>
            </a:r>
            <a:r>
              <a:rPr sz="2800" dirty="0">
                <a:solidFill>
                  <a:srgbClr val="402000"/>
                </a:solidFill>
                <a:latin typeface="Arial"/>
                <a:cs typeface="Arial"/>
              </a:rPr>
              <a:t>N</a:t>
            </a:r>
            <a:r>
              <a:rPr sz="2800" spc="-5" dirty="0">
                <a:solidFill>
                  <a:srgbClr val="402000"/>
                </a:solidFill>
                <a:latin typeface="Arial"/>
                <a:cs typeface="Arial"/>
              </a:rPr>
              <a:t>O</a:t>
            </a:r>
            <a:r>
              <a:rPr sz="2800" dirty="0">
                <a:solidFill>
                  <a:srgbClr val="402000"/>
                </a:solidFill>
                <a:latin typeface="Arial"/>
                <a:cs typeface="Arial"/>
              </a:rPr>
              <a:t>T</a:t>
            </a:r>
            <a:endParaRPr sz="2800">
              <a:latin typeface="Arial"/>
              <a:cs typeface="Arial"/>
            </a:endParaRPr>
          </a:p>
          <a:p>
            <a:pPr marL="12700" marR="5080">
              <a:lnSpc>
                <a:spcPct val="118600"/>
              </a:lnSpc>
              <a:spcBef>
                <a:spcPts val="25"/>
              </a:spcBef>
            </a:pPr>
            <a:r>
              <a:rPr sz="2800" dirty="0">
                <a:solidFill>
                  <a:srgbClr val="402000"/>
                </a:solidFill>
                <a:latin typeface="Arial"/>
                <a:cs typeface="Arial"/>
              </a:rPr>
              <a:t>Kogge-Stone-Adder  Ri</a:t>
            </a:r>
            <a:r>
              <a:rPr sz="2800" spc="5" dirty="0">
                <a:solidFill>
                  <a:srgbClr val="402000"/>
                </a:solidFill>
                <a:latin typeface="Arial"/>
                <a:cs typeface="Arial"/>
              </a:rPr>
              <a:t>pp</a:t>
            </a:r>
            <a:r>
              <a:rPr sz="2800" dirty="0">
                <a:solidFill>
                  <a:srgbClr val="402000"/>
                </a:solidFill>
                <a:latin typeface="Arial"/>
                <a:cs typeface="Arial"/>
              </a:rPr>
              <a:t>l</a:t>
            </a:r>
            <a:r>
              <a:rPr sz="2800" spc="5" dirty="0">
                <a:solidFill>
                  <a:srgbClr val="402000"/>
                </a:solidFill>
                <a:latin typeface="Arial"/>
                <a:cs typeface="Arial"/>
              </a:rPr>
              <a:t>e</a:t>
            </a:r>
            <a:r>
              <a:rPr sz="2800" spc="-5" dirty="0">
                <a:solidFill>
                  <a:srgbClr val="402000"/>
                </a:solidFill>
                <a:latin typeface="Arial"/>
                <a:cs typeface="Arial"/>
              </a:rPr>
              <a:t>&amp;</a:t>
            </a:r>
            <a:r>
              <a:rPr sz="2800" dirty="0">
                <a:solidFill>
                  <a:srgbClr val="402000"/>
                </a:solidFill>
                <a:latin typeface="Arial"/>
                <a:cs typeface="Arial"/>
              </a:rPr>
              <a:t>C</a:t>
            </a:r>
            <a:r>
              <a:rPr sz="2800" spc="5" dirty="0">
                <a:solidFill>
                  <a:srgbClr val="402000"/>
                </a:solidFill>
                <a:latin typeface="Arial"/>
                <a:cs typeface="Arial"/>
              </a:rPr>
              <a:t>arr</a:t>
            </a:r>
            <a:r>
              <a:rPr sz="2800" dirty="0">
                <a:solidFill>
                  <a:srgbClr val="402000"/>
                </a:solidFill>
                <a:latin typeface="Arial"/>
                <a:cs typeface="Arial"/>
              </a:rPr>
              <a:t>y</a:t>
            </a:r>
            <a:r>
              <a:rPr sz="2800" spc="5" dirty="0">
                <a:solidFill>
                  <a:srgbClr val="402000"/>
                </a:solidFill>
                <a:latin typeface="Arial"/>
                <a:cs typeface="Arial"/>
              </a:rPr>
              <a:t>_</a:t>
            </a:r>
            <a:r>
              <a:rPr sz="2800" spc="-5" dirty="0">
                <a:solidFill>
                  <a:srgbClr val="402000"/>
                </a:solidFill>
                <a:latin typeface="Arial"/>
                <a:cs typeface="Arial"/>
              </a:rPr>
              <a:t>A</a:t>
            </a:r>
            <a:r>
              <a:rPr sz="2800" spc="5" dirty="0">
                <a:solidFill>
                  <a:srgbClr val="402000"/>
                </a:solidFill>
                <a:latin typeface="Arial"/>
                <a:cs typeface="Arial"/>
              </a:rPr>
              <a:t>dde</a:t>
            </a:r>
            <a:r>
              <a:rPr sz="2800" dirty="0">
                <a:solidFill>
                  <a:srgbClr val="402000"/>
                </a:solidFill>
                <a:latin typeface="Arial"/>
                <a:cs typeface="Arial"/>
              </a:rPr>
              <a:t>r</a:t>
            </a:r>
            <a:endParaRPr sz="2800">
              <a:latin typeface="Arial"/>
              <a:cs typeface="Arial"/>
            </a:endParaRPr>
          </a:p>
          <a:p>
            <a:pPr marL="12700">
              <a:lnSpc>
                <a:spcPct val="100000"/>
              </a:lnSpc>
              <a:spcBef>
                <a:spcPts val="745"/>
              </a:spcBef>
            </a:pPr>
            <a:r>
              <a:rPr sz="2800" dirty="0">
                <a:solidFill>
                  <a:srgbClr val="402000"/>
                </a:solidFill>
                <a:latin typeface="Arial"/>
                <a:cs typeface="Arial"/>
              </a:rPr>
              <a:t>My</a:t>
            </a:r>
            <a:r>
              <a:rPr sz="2800" spc="-10" dirty="0">
                <a:solidFill>
                  <a:srgbClr val="402000"/>
                </a:solidFill>
                <a:latin typeface="Arial"/>
                <a:cs typeface="Arial"/>
              </a:rPr>
              <a:t> </a:t>
            </a:r>
            <a:r>
              <a:rPr sz="2800" dirty="0">
                <a:solidFill>
                  <a:srgbClr val="402000"/>
                </a:solidFill>
                <a:latin typeface="Arial"/>
                <a:cs typeface="Arial"/>
              </a:rPr>
              <a:t>adder</a:t>
            </a:r>
            <a:endParaRPr sz="2800">
              <a:latin typeface="Arial"/>
              <a:cs typeface="Arial"/>
            </a:endParaRPr>
          </a:p>
        </p:txBody>
      </p:sp>
    </p:spTree>
    <p:extLst>
      <p:ext uri="{BB962C8B-B14F-4D97-AF65-F5344CB8AC3E}">
        <p14:creationId xmlns:p14="http://schemas.microsoft.com/office/powerpoint/2010/main" val="759581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4516755" cy="635000"/>
          </a:xfrm>
          <a:prstGeom prst="rect">
            <a:avLst/>
          </a:prstGeom>
        </p:spPr>
        <p:txBody>
          <a:bodyPr vert="horz" wrap="square" lIns="0" tIns="12700" rIns="0" bIns="0" rtlCol="0">
            <a:spAutoFit/>
          </a:bodyPr>
          <a:lstStyle/>
          <a:p>
            <a:pPr marL="12700">
              <a:lnSpc>
                <a:spcPct val="100000"/>
              </a:lnSpc>
              <a:spcBef>
                <a:spcPts val="100"/>
              </a:spcBef>
            </a:pPr>
            <a:r>
              <a:rPr sz="4000" spc="-5" dirty="0"/>
              <a:t>Extended</a:t>
            </a:r>
            <a:r>
              <a:rPr sz="4000" spc="-20" dirty="0"/>
              <a:t> </a:t>
            </a:r>
            <a:r>
              <a:rPr sz="4000" spc="-5" dirty="0"/>
              <a:t>Identifiers</a:t>
            </a:r>
            <a:endParaRPr sz="4000"/>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22</a:t>
            </a:fld>
            <a:endParaRPr dirty="0"/>
          </a:p>
        </p:txBody>
      </p:sp>
      <p:sp>
        <p:nvSpPr>
          <p:cNvPr id="3" name="object 3"/>
          <p:cNvSpPr txBox="1"/>
          <p:nvPr/>
        </p:nvSpPr>
        <p:spPr>
          <a:xfrm>
            <a:off x="535940" y="1201419"/>
            <a:ext cx="8180070" cy="406019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402000"/>
                </a:solidFill>
                <a:latin typeface="Arial"/>
                <a:cs typeface="Arial"/>
              </a:rPr>
              <a:t>Allowed only in VHDL-93 and</a:t>
            </a:r>
            <a:r>
              <a:rPr sz="2800" spc="-15" dirty="0">
                <a:solidFill>
                  <a:srgbClr val="402000"/>
                </a:solidFill>
                <a:latin typeface="Arial"/>
                <a:cs typeface="Arial"/>
              </a:rPr>
              <a:t> </a:t>
            </a:r>
            <a:r>
              <a:rPr sz="2800" dirty="0">
                <a:solidFill>
                  <a:srgbClr val="402000"/>
                </a:solidFill>
                <a:latin typeface="Arial"/>
                <a:cs typeface="Arial"/>
              </a:rPr>
              <a:t>higher:</a:t>
            </a:r>
            <a:endParaRPr sz="2800">
              <a:latin typeface="Arial"/>
              <a:cs typeface="Arial"/>
            </a:endParaRPr>
          </a:p>
          <a:p>
            <a:pPr>
              <a:lnSpc>
                <a:spcPct val="100000"/>
              </a:lnSpc>
              <a:spcBef>
                <a:spcPts val="15"/>
              </a:spcBef>
            </a:pPr>
            <a:endParaRPr sz="3400">
              <a:latin typeface="Arial"/>
              <a:cs typeface="Arial"/>
            </a:endParaRPr>
          </a:p>
          <a:p>
            <a:pPr marL="622300" indent="-609600">
              <a:lnSpc>
                <a:spcPct val="100000"/>
              </a:lnSpc>
              <a:buClr>
                <a:srgbClr val="000000"/>
              </a:buClr>
              <a:buAutoNum type="arabicPeriod"/>
              <a:tabLst>
                <a:tab pos="621665" algn="l"/>
                <a:tab pos="622300" algn="l"/>
              </a:tabLst>
            </a:pPr>
            <a:r>
              <a:rPr sz="2400" spc="-5" dirty="0">
                <a:solidFill>
                  <a:srgbClr val="402000"/>
                </a:solidFill>
                <a:latin typeface="Arial"/>
                <a:cs typeface="Arial"/>
              </a:rPr>
              <a:t>Enclosed </a:t>
            </a:r>
            <a:r>
              <a:rPr sz="2400" dirty="0">
                <a:solidFill>
                  <a:srgbClr val="402000"/>
                </a:solidFill>
                <a:latin typeface="Arial"/>
                <a:cs typeface="Arial"/>
              </a:rPr>
              <a:t>in</a:t>
            </a:r>
            <a:r>
              <a:rPr sz="2400" spc="-10" dirty="0">
                <a:solidFill>
                  <a:srgbClr val="402000"/>
                </a:solidFill>
                <a:latin typeface="Arial"/>
                <a:cs typeface="Arial"/>
              </a:rPr>
              <a:t> </a:t>
            </a:r>
            <a:r>
              <a:rPr sz="2400" dirty="0">
                <a:solidFill>
                  <a:srgbClr val="402000"/>
                </a:solidFill>
                <a:latin typeface="Arial"/>
                <a:cs typeface="Arial"/>
              </a:rPr>
              <a:t>backslashes</a:t>
            </a:r>
            <a:endParaRPr sz="2400">
              <a:latin typeface="Arial"/>
              <a:cs typeface="Arial"/>
            </a:endParaRPr>
          </a:p>
          <a:p>
            <a:pPr marL="622300" indent="-609600">
              <a:lnSpc>
                <a:spcPct val="100000"/>
              </a:lnSpc>
              <a:spcBef>
                <a:spcPts val="340"/>
              </a:spcBef>
              <a:buClr>
                <a:srgbClr val="000000"/>
              </a:buClr>
              <a:buAutoNum type="arabicPeriod"/>
              <a:tabLst>
                <a:tab pos="621665" algn="l"/>
                <a:tab pos="622300" algn="l"/>
              </a:tabLst>
            </a:pPr>
            <a:r>
              <a:rPr sz="2400" dirty="0">
                <a:solidFill>
                  <a:srgbClr val="402000"/>
                </a:solidFill>
                <a:latin typeface="Arial"/>
                <a:cs typeface="Arial"/>
              </a:rPr>
              <a:t>May </a:t>
            </a:r>
            <a:r>
              <a:rPr sz="2400" spc="-5" dirty="0">
                <a:solidFill>
                  <a:srgbClr val="402000"/>
                </a:solidFill>
                <a:latin typeface="Arial"/>
                <a:cs typeface="Arial"/>
              </a:rPr>
              <a:t>contain </a:t>
            </a:r>
            <a:r>
              <a:rPr sz="2400" dirty="0">
                <a:solidFill>
                  <a:srgbClr val="402000"/>
                </a:solidFill>
                <a:latin typeface="Arial"/>
                <a:cs typeface="Arial"/>
              </a:rPr>
              <a:t>spaces and </a:t>
            </a:r>
            <a:r>
              <a:rPr sz="2400" spc="-5" dirty="0">
                <a:solidFill>
                  <a:srgbClr val="402000"/>
                </a:solidFill>
                <a:latin typeface="Arial"/>
                <a:cs typeface="Arial"/>
              </a:rPr>
              <a:t>consecutive</a:t>
            </a:r>
            <a:r>
              <a:rPr sz="2400" spc="-30" dirty="0">
                <a:solidFill>
                  <a:srgbClr val="402000"/>
                </a:solidFill>
                <a:latin typeface="Arial"/>
                <a:cs typeface="Arial"/>
              </a:rPr>
              <a:t> </a:t>
            </a:r>
            <a:r>
              <a:rPr sz="2400" dirty="0">
                <a:solidFill>
                  <a:srgbClr val="402000"/>
                </a:solidFill>
                <a:latin typeface="Arial"/>
                <a:cs typeface="Arial"/>
              </a:rPr>
              <a:t>underscores</a:t>
            </a:r>
            <a:endParaRPr sz="2400">
              <a:latin typeface="Arial"/>
              <a:cs typeface="Arial"/>
            </a:endParaRPr>
          </a:p>
          <a:p>
            <a:pPr marL="622300" marR="5080" indent="-609600">
              <a:lnSpc>
                <a:spcPts val="2590"/>
              </a:lnSpc>
              <a:spcBef>
                <a:spcPts val="640"/>
              </a:spcBef>
              <a:buClr>
                <a:srgbClr val="000000"/>
              </a:buClr>
              <a:buAutoNum type="arabicPeriod"/>
              <a:tabLst>
                <a:tab pos="621665" algn="l"/>
                <a:tab pos="622300" algn="l"/>
              </a:tabLst>
            </a:pPr>
            <a:r>
              <a:rPr sz="2400" dirty="0">
                <a:solidFill>
                  <a:srgbClr val="402000"/>
                </a:solidFill>
                <a:latin typeface="Arial"/>
                <a:cs typeface="Arial"/>
              </a:rPr>
              <a:t>May </a:t>
            </a:r>
            <a:r>
              <a:rPr sz="2400" spc="-5" dirty="0">
                <a:solidFill>
                  <a:srgbClr val="402000"/>
                </a:solidFill>
                <a:latin typeface="Arial"/>
                <a:cs typeface="Arial"/>
              </a:rPr>
              <a:t>contain punctuation </a:t>
            </a:r>
            <a:r>
              <a:rPr sz="2400" dirty="0">
                <a:solidFill>
                  <a:srgbClr val="402000"/>
                </a:solidFill>
                <a:latin typeface="Arial"/>
                <a:cs typeface="Arial"/>
              </a:rPr>
              <a:t>and reserved </a:t>
            </a:r>
            <a:r>
              <a:rPr sz="2400" spc="-5" dirty="0">
                <a:solidFill>
                  <a:srgbClr val="402000"/>
                </a:solidFill>
                <a:latin typeface="Arial"/>
                <a:cs typeface="Arial"/>
              </a:rPr>
              <a:t>characters within  </a:t>
            </a:r>
            <a:r>
              <a:rPr sz="2400" dirty="0">
                <a:solidFill>
                  <a:srgbClr val="402000"/>
                </a:solidFill>
                <a:latin typeface="Arial"/>
                <a:cs typeface="Arial"/>
              </a:rPr>
              <a:t>a name </a:t>
            </a:r>
            <a:r>
              <a:rPr sz="2400" spc="-5" dirty="0">
                <a:solidFill>
                  <a:srgbClr val="402000"/>
                </a:solidFill>
                <a:latin typeface="Arial"/>
                <a:cs typeface="Arial"/>
              </a:rPr>
              <a:t>(!, </a:t>
            </a:r>
            <a:r>
              <a:rPr sz="2400" dirty="0">
                <a:solidFill>
                  <a:srgbClr val="402000"/>
                </a:solidFill>
                <a:latin typeface="Arial"/>
                <a:cs typeface="Arial"/>
              </a:rPr>
              <a:t>?, </a:t>
            </a:r>
            <a:r>
              <a:rPr sz="2400" spc="-5" dirty="0">
                <a:solidFill>
                  <a:srgbClr val="402000"/>
                </a:solidFill>
                <a:latin typeface="Arial"/>
                <a:cs typeface="Arial"/>
              </a:rPr>
              <a:t>., &amp;, +, </a:t>
            </a:r>
            <a:r>
              <a:rPr sz="2400" dirty="0">
                <a:solidFill>
                  <a:srgbClr val="402000"/>
                </a:solidFill>
                <a:latin typeface="Arial"/>
                <a:cs typeface="Arial"/>
              </a:rPr>
              <a:t>-,</a:t>
            </a:r>
            <a:r>
              <a:rPr sz="2400" spc="-65" dirty="0">
                <a:solidFill>
                  <a:srgbClr val="402000"/>
                </a:solidFill>
                <a:latin typeface="Arial"/>
                <a:cs typeface="Arial"/>
              </a:rPr>
              <a:t> </a:t>
            </a:r>
            <a:r>
              <a:rPr sz="2400" spc="-5" dirty="0">
                <a:solidFill>
                  <a:srgbClr val="402000"/>
                </a:solidFill>
                <a:latin typeface="Arial"/>
                <a:cs typeface="Arial"/>
              </a:rPr>
              <a:t>etc.)</a:t>
            </a:r>
            <a:endParaRPr sz="2400">
              <a:latin typeface="Arial"/>
              <a:cs typeface="Arial"/>
            </a:endParaRPr>
          </a:p>
          <a:p>
            <a:pPr marL="622300" indent="-609600">
              <a:lnSpc>
                <a:spcPct val="100000"/>
              </a:lnSpc>
              <a:spcBef>
                <a:spcPts val="200"/>
              </a:spcBef>
              <a:buClr>
                <a:srgbClr val="000000"/>
              </a:buClr>
              <a:buAutoNum type="arabicPeriod"/>
              <a:tabLst>
                <a:tab pos="621665" algn="l"/>
                <a:tab pos="622300" algn="l"/>
              </a:tabLst>
            </a:pPr>
            <a:r>
              <a:rPr sz="2400" spc="-5" dirty="0">
                <a:solidFill>
                  <a:srgbClr val="402000"/>
                </a:solidFill>
                <a:latin typeface="Arial"/>
                <a:cs typeface="Arial"/>
              </a:rPr>
              <a:t>VHDL </a:t>
            </a:r>
            <a:r>
              <a:rPr sz="2400" dirty="0">
                <a:solidFill>
                  <a:srgbClr val="402000"/>
                </a:solidFill>
                <a:latin typeface="Arial"/>
                <a:cs typeface="Arial"/>
              </a:rPr>
              <a:t>keywords</a:t>
            </a:r>
            <a:r>
              <a:rPr sz="2400" spc="-10" dirty="0">
                <a:solidFill>
                  <a:srgbClr val="402000"/>
                </a:solidFill>
                <a:latin typeface="Arial"/>
                <a:cs typeface="Arial"/>
              </a:rPr>
              <a:t> </a:t>
            </a:r>
            <a:r>
              <a:rPr sz="2400" dirty="0">
                <a:solidFill>
                  <a:srgbClr val="402000"/>
                </a:solidFill>
                <a:latin typeface="Arial"/>
                <a:cs typeface="Arial"/>
              </a:rPr>
              <a:t>allowed</a:t>
            </a:r>
            <a:endParaRPr sz="2400">
              <a:latin typeface="Arial"/>
              <a:cs typeface="Arial"/>
            </a:endParaRPr>
          </a:p>
          <a:p>
            <a:pPr marL="622300" indent="-609600">
              <a:lnSpc>
                <a:spcPct val="100000"/>
              </a:lnSpc>
              <a:spcBef>
                <a:spcPts val="315"/>
              </a:spcBef>
              <a:buClr>
                <a:srgbClr val="000000"/>
              </a:buClr>
              <a:buAutoNum type="arabicPeriod"/>
              <a:tabLst>
                <a:tab pos="621665" algn="l"/>
                <a:tab pos="622300" algn="l"/>
              </a:tabLst>
            </a:pPr>
            <a:r>
              <a:rPr sz="2400" dirty="0">
                <a:solidFill>
                  <a:srgbClr val="402000"/>
                </a:solidFill>
                <a:latin typeface="Arial"/>
                <a:cs typeface="Arial"/>
              </a:rPr>
              <a:t>Case</a:t>
            </a:r>
            <a:r>
              <a:rPr sz="2400" spc="-10" dirty="0">
                <a:solidFill>
                  <a:srgbClr val="402000"/>
                </a:solidFill>
                <a:latin typeface="Arial"/>
                <a:cs typeface="Arial"/>
              </a:rPr>
              <a:t> </a:t>
            </a:r>
            <a:r>
              <a:rPr sz="2400" spc="-5" dirty="0">
                <a:solidFill>
                  <a:srgbClr val="402000"/>
                </a:solidFill>
                <a:latin typeface="Arial"/>
                <a:cs typeface="Arial"/>
              </a:rPr>
              <a:t>sensitive</a:t>
            </a:r>
            <a:endParaRPr sz="2400">
              <a:latin typeface="Arial"/>
              <a:cs typeface="Arial"/>
            </a:endParaRPr>
          </a:p>
          <a:p>
            <a:pPr>
              <a:lnSpc>
                <a:spcPct val="100000"/>
              </a:lnSpc>
              <a:spcBef>
                <a:spcPts val="15"/>
              </a:spcBef>
            </a:pPr>
            <a:endParaRPr sz="2950">
              <a:latin typeface="Arial"/>
              <a:cs typeface="Arial"/>
            </a:endParaRPr>
          </a:p>
          <a:p>
            <a:pPr marL="12700">
              <a:lnSpc>
                <a:spcPct val="100000"/>
              </a:lnSpc>
            </a:pPr>
            <a:r>
              <a:rPr sz="2400" spc="-5" dirty="0">
                <a:solidFill>
                  <a:srgbClr val="402000"/>
                </a:solidFill>
                <a:latin typeface="Arial"/>
                <a:cs typeface="Arial"/>
              </a:rPr>
              <a:t>Examples:</a:t>
            </a:r>
            <a:endParaRPr sz="2400">
              <a:latin typeface="Arial"/>
              <a:cs typeface="Arial"/>
            </a:endParaRPr>
          </a:p>
        </p:txBody>
      </p:sp>
      <p:graphicFrame>
        <p:nvGraphicFramePr>
          <p:cNvPr id="4" name="object 4"/>
          <p:cNvGraphicFramePr>
            <a:graphicFrameLocks noGrp="1"/>
          </p:cNvGraphicFramePr>
          <p:nvPr/>
        </p:nvGraphicFramePr>
        <p:xfrm>
          <a:off x="1189989" y="5320200"/>
          <a:ext cx="3899535" cy="745902"/>
        </p:xfrm>
        <a:graphic>
          <a:graphicData uri="http://schemas.openxmlformats.org/drawingml/2006/table">
            <a:tbl>
              <a:tblPr firstRow="1" bandRow="1">
                <a:tableStyleId>{2D5ABB26-0587-4C30-8999-92F81FD0307C}</a:tableStyleId>
              </a:tblPr>
              <a:tblGrid>
                <a:gridCol w="1055370">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gridCol w="764540">
                  <a:extLst>
                    <a:ext uri="{9D8B030D-6E8A-4147-A177-3AD203B41FA5}">
                      <a16:colId xmlns:a16="http://schemas.microsoft.com/office/drawing/2014/main" val="20002"/>
                    </a:ext>
                  </a:extLst>
                </a:gridCol>
              </a:tblGrid>
              <a:tr h="372951">
                <a:tc>
                  <a:txBody>
                    <a:bodyPr/>
                    <a:lstStyle/>
                    <a:p>
                      <a:pPr marL="31750">
                        <a:lnSpc>
                          <a:spcPts val="2655"/>
                        </a:lnSpc>
                      </a:pPr>
                      <a:r>
                        <a:rPr sz="2400" spc="-5" dirty="0">
                          <a:solidFill>
                            <a:srgbClr val="402000"/>
                          </a:solidFill>
                          <a:latin typeface="Arial"/>
                          <a:cs typeface="Arial"/>
                        </a:rPr>
                        <a:t>/rdy/</a:t>
                      </a:r>
                      <a:endParaRPr sz="2400">
                        <a:latin typeface="Arial"/>
                        <a:cs typeface="Arial"/>
                      </a:endParaRPr>
                    </a:p>
                  </a:txBody>
                  <a:tcPr marL="0" marR="0" marT="0" marB="0"/>
                </a:tc>
                <a:tc>
                  <a:txBody>
                    <a:bodyPr/>
                    <a:lstStyle/>
                    <a:p>
                      <a:pPr marL="241300">
                        <a:lnSpc>
                          <a:spcPts val="2655"/>
                        </a:lnSpc>
                      </a:pPr>
                      <a:r>
                        <a:rPr sz="2400" spc="-5" dirty="0">
                          <a:solidFill>
                            <a:srgbClr val="402000"/>
                          </a:solidFill>
                          <a:latin typeface="Arial"/>
                          <a:cs typeface="Arial"/>
                        </a:rPr>
                        <a:t>/My</a:t>
                      </a:r>
                      <a:r>
                        <a:rPr sz="2400" spc="-30" dirty="0">
                          <a:solidFill>
                            <a:srgbClr val="402000"/>
                          </a:solidFill>
                          <a:latin typeface="Arial"/>
                          <a:cs typeface="Arial"/>
                        </a:rPr>
                        <a:t> </a:t>
                      </a:r>
                      <a:r>
                        <a:rPr sz="2400" dirty="0">
                          <a:solidFill>
                            <a:srgbClr val="402000"/>
                          </a:solidFill>
                          <a:latin typeface="Arial"/>
                          <a:cs typeface="Arial"/>
                        </a:rPr>
                        <a:t>design/</a:t>
                      </a:r>
                      <a:endParaRPr sz="2400">
                        <a:latin typeface="Arial"/>
                        <a:cs typeface="Arial"/>
                      </a:endParaRPr>
                    </a:p>
                  </a:txBody>
                  <a:tcPr marL="0" marR="0" marT="0" marB="0"/>
                </a:tc>
                <a:tc>
                  <a:txBody>
                    <a:bodyPr/>
                    <a:lstStyle/>
                    <a:p>
                      <a:pPr marR="24130" algn="r">
                        <a:lnSpc>
                          <a:spcPts val="2655"/>
                        </a:lnSpc>
                      </a:pPr>
                      <a:r>
                        <a:rPr sz="2400" spc="-5" dirty="0">
                          <a:solidFill>
                            <a:srgbClr val="402000"/>
                          </a:solidFill>
                          <a:latin typeface="Arial"/>
                          <a:cs typeface="Arial"/>
                        </a:rPr>
                        <a:t>/!</a:t>
                      </a:r>
                      <a:r>
                        <a:rPr sz="2400" dirty="0">
                          <a:solidFill>
                            <a:srgbClr val="402000"/>
                          </a:solidFill>
                          <a:latin typeface="Arial"/>
                          <a:cs typeface="Arial"/>
                        </a:rPr>
                        <a:t>a/</a:t>
                      </a:r>
                      <a:endParaRPr sz="2400">
                        <a:latin typeface="Arial"/>
                        <a:cs typeface="Arial"/>
                      </a:endParaRPr>
                    </a:p>
                  </a:txBody>
                  <a:tcPr marL="0" marR="0" marT="0" marB="0"/>
                </a:tc>
                <a:extLst>
                  <a:ext uri="{0D108BD9-81ED-4DB2-BD59-A6C34878D82A}">
                    <a16:rowId xmlns:a16="http://schemas.microsoft.com/office/drawing/2014/main" val="10000"/>
                  </a:ext>
                </a:extLst>
              </a:tr>
              <a:tr h="372951">
                <a:tc>
                  <a:txBody>
                    <a:bodyPr/>
                    <a:lstStyle/>
                    <a:p>
                      <a:pPr marL="31750">
                        <a:lnSpc>
                          <a:spcPts val="2810"/>
                        </a:lnSpc>
                        <a:spcBef>
                          <a:spcPts val="25"/>
                        </a:spcBef>
                      </a:pPr>
                      <a:r>
                        <a:rPr sz="2400" spc="-5" dirty="0">
                          <a:solidFill>
                            <a:srgbClr val="402000"/>
                          </a:solidFill>
                          <a:latin typeface="Arial"/>
                          <a:cs typeface="Arial"/>
                        </a:rPr>
                        <a:t>/RDY/</a:t>
                      </a:r>
                      <a:endParaRPr sz="2400">
                        <a:latin typeface="Arial"/>
                        <a:cs typeface="Arial"/>
                      </a:endParaRPr>
                    </a:p>
                  </a:txBody>
                  <a:tcPr marL="0" marR="0" marT="3175" marB="0"/>
                </a:tc>
                <a:tc>
                  <a:txBody>
                    <a:bodyPr/>
                    <a:lstStyle/>
                    <a:p>
                      <a:pPr marL="209550">
                        <a:lnSpc>
                          <a:spcPts val="2810"/>
                        </a:lnSpc>
                        <a:spcBef>
                          <a:spcPts val="25"/>
                        </a:spcBef>
                      </a:pPr>
                      <a:r>
                        <a:rPr sz="2400" spc="-5" dirty="0">
                          <a:solidFill>
                            <a:srgbClr val="402000"/>
                          </a:solidFill>
                          <a:latin typeface="Arial"/>
                          <a:cs typeface="Arial"/>
                        </a:rPr>
                        <a:t>/my</a:t>
                      </a:r>
                      <a:r>
                        <a:rPr sz="2400" spc="-25" dirty="0">
                          <a:solidFill>
                            <a:srgbClr val="402000"/>
                          </a:solidFill>
                          <a:latin typeface="Arial"/>
                          <a:cs typeface="Arial"/>
                        </a:rPr>
                        <a:t> </a:t>
                      </a:r>
                      <a:r>
                        <a:rPr sz="2400" dirty="0">
                          <a:solidFill>
                            <a:srgbClr val="402000"/>
                          </a:solidFill>
                          <a:latin typeface="Arial"/>
                          <a:cs typeface="Arial"/>
                        </a:rPr>
                        <a:t>design/</a:t>
                      </a:r>
                      <a:endParaRPr sz="2400">
                        <a:latin typeface="Arial"/>
                        <a:cs typeface="Arial"/>
                      </a:endParaRPr>
                    </a:p>
                  </a:txBody>
                  <a:tcPr marL="0" marR="0" marT="3175" marB="0"/>
                </a:tc>
                <a:tc>
                  <a:txBody>
                    <a:bodyPr/>
                    <a:lstStyle/>
                    <a:p>
                      <a:pPr marR="37465" algn="r">
                        <a:lnSpc>
                          <a:spcPts val="2810"/>
                        </a:lnSpc>
                        <a:spcBef>
                          <a:spcPts val="25"/>
                        </a:spcBef>
                      </a:pPr>
                      <a:r>
                        <a:rPr sz="2400" spc="-5" dirty="0">
                          <a:solidFill>
                            <a:srgbClr val="402000"/>
                          </a:solidFill>
                          <a:latin typeface="Arial"/>
                          <a:cs typeface="Arial"/>
                        </a:rPr>
                        <a:t>/</a:t>
                      </a:r>
                      <a:r>
                        <a:rPr sz="2400" dirty="0">
                          <a:solidFill>
                            <a:srgbClr val="402000"/>
                          </a:solidFill>
                          <a:latin typeface="Arial"/>
                          <a:cs typeface="Arial"/>
                        </a:rPr>
                        <a:t>-a/</a:t>
                      </a:r>
                      <a:endParaRPr sz="2400">
                        <a:latin typeface="Arial"/>
                        <a:cs typeface="Arial"/>
                      </a:endParaRPr>
                    </a:p>
                  </a:txBody>
                  <a:tcPr marL="0" marR="0" marT="3175"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38362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2821940" cy="635000"/>
          </a:xfrm>
          <a:prstGeom prst="rect">
            <a:avLst/>
          </a:prstGeom>
        </p:spPr>
        <p:txBody>
          <a:bodyPr vert="horz" wrap="square" lIns="0" tIns="12700" rIns="0" bIns="0" rtlCol="0">
            <a:spAutoFit/>
          </a:bodyPr>
          <a:lstStyle/>
          <a:p>
            <a:pPr marL="12700">
              <a:lnSpc>
                <a:spcPct val="100000"/>
              </a:lnSpc>
              <a:spcBef>
                <a:spcPts val="100"/>
              </a:spcBef>
            </a:pPr>
            <a:r>
              <a:rPr sz="4000" spc="-5" dirty="0"/>
              <a:t>Free</a:t>
            </a:r>
            <a:r>
              <a:rPr sz="4000" spc="-80" dirty="0"/>
              <a:t> </a:t>
            </a:r>
            <a:r>
              <a:rPr sz="4000" dirty="0"/>
              <a:t>Format</a:t>
            </a:r>
            <a:endParaRPr sz="4000"/>
          </a:p>
        </p:txBody>
      </p:sp>
      <p:sp>
        <p:nvSpPr>
          <p:cNvPr id="4" name="object 4"/>
          <p:cNvSpPr txBox="1"/>
          <p:nvPr/>
        </p:nvSpPr>
        <p:spPr>
          <a:xfrm>
            <a:off x="8626347" y="6602046"/>
            <a:ext cx="196215" cy="224154"/>
          </a:xfrm>
          <a:prstGeom prst="rect">
            <a:avLst/>
          </a:prstGeom>
        </p:spPr>
        <p:txBody>
          <a:bodyPr vert="horz" wrap="square" lIns="0" tIns="0" rIns="0" bIns="0" rtlCol="0">
            <a:spAutoFit/>
          </a:bodyPr>
          <a:lstStyle/>
          <a:p>
            <a:pPr marL="12700">
              <a:lnSpc>
                <a:spcPts val="1645"/>
              </a:lnSpc>
            </a:pPr>
            <a:r>
              <a:rPr sz="1400" spc="-110" dirty="0">
                <a:solidFill>
                  <a:srgbClr val="402000"/>
                </a:solidFill>
                <a:latin typeface="Arial"/>
                <a:cs typeface="Arial"/>
              </a:rPr>
              <a:t>11</a:t>
            </a:r>
            <a:endParaRPr sz="1400">
              <a:latin typeface="Arial"/>
              <a:cs typeface="Arial"/>
            </a:endParaRPr>
          </a:p>
        </p:txBody>
      </p:sp>
      <p:sp>
        <p:nvSpPr>
          <p:cNvPr id="3" name="object 3"/>
          <p:cNvSpPr txBox="1"/>
          <p:nvPr/>
        </p:nvSpPr>
        <p:spPr>
          <a:xfrm>
            <a:off x="459740" y="1295908"/>
            <a:ext cx="7911465" cy="4769485"/>
          </a:xfrm>
          <a:prstGeom prst="rect">
            <a:avLst/>
          </a:prstGeom>
        </p:spPr>
        <p:txBody>
          <a:bodyPr vert="horz" wrap="square" lIns="0" tIns="106680" rIns="0" bIns="0" rtlCol="0">
            <a:spAutoFit/>
          </a:bodyPr>
          <a:lstStyle/>
          <a:p>
            <a:pPr marL="355600" indent="-342900">
              <a:lnSpc>
                <a:spcPct val="100000"/>
              </a:lnSpc>
              <a:spcBef>
                <a:spcPts val="840"/>
              </a:spcBef>
              <a:buClr>
                <a:srgbClr val="000000"/>
              </a:buClr>
              <a:buChar char="•"/>
              <a:tabLst>
                <a:tab pos="354965" algn="l"/>
                <a:tab pos="355600" algn="l"/>
              </a:tabLst>
            </a:pPr>
            <a:r>
              <a:rPr sz="2800" spc="-5" dirty="0">
                <a:solidFill>
                  <a:srgbClr val="402000"/>
                </a:solidFill>
                <a:latin typeface="Arial"/>
                <a:cs typeface="Arial"/>
              </a:rPr>
              <a:t>VHDL </a:t>
            </a:r>
            <a:r>
              <a:rPr sz="2800" dirty="0">
                <a:solidFill>
                  <a:srgbClr val="402000"/>
                </a:solidFill>
                <a:latin typeface="Arial"/>
                <a:cs typeface="Arial"/>
              </a:rPr>
              <a:t>is a “free format”</a:t>
            </a:r>
            <a:r>
              <a:rPr sz="2800" spc="-10" dirty="0">
                <a:solidFill>
                  <a:srgbClr val="402000"/>
                </a:solidFill>
                <a:latin typeface="Arial"/>
                <a:cs typeface="Arial"/>
              </a:rPr>
              <a:t> </a:t>
            </a:r>
            <a:r>
              <a:rPr sz="2800" dirty="0">
                <a:solidFill>
                  <a:srgbClr val="402000"/>
                </a:solidFill>
                <a:latin typeface="Arial"/>
                <a:cs typeface="Arial"/>
              </a:rPr>
              <a:t>language</a:t>
            </a:r>
            <a:endParaRPr sz="2800">
              <a:latin typeface="Arial"/>
              <a:cs typeface="Arial"/>
            </a:endParaRPr>
          </a:p>
          <a:p>
            <a:pPr marL="355600" marR="5080" indent="-47625">
              <a:lnSpc>
                <a:spcPct val="99600"/>
              </a:lnSpc>
              <a:spcBef>
                <a:spcPts val="760"/>
              </a:spcBef>
            </a:pPr>
            <a:r>
              <a:rPr sz="2800" dirty="0">
                <a:solidFill>
                  <a:srgbClr val="402000"/>
                </a:solidFill>
                <a:latin typeface="Arial"/>
                <a:cs typeface="Arial"/>
              </a:rPr>
              <a:t>No formatting conventions, such as spacing or  indentation imposed by </a:t>
            </a:r>
            <a:r>
              <a:rPr sz="2800" spc="-5" dirty="0">
                <a:solidFill>
                  <a:srgbClr val="402000"/>
                </a:solidFill>
                <a:latin typeface="Arial"/>
                <a:cs typeface="Arial"/>
              </a:rPr>
              <a:t>VHDL </a:t>
            </a:r>
            <a:r>
              <a:rPr sz="2800" dirty="0">
                <a:solidFill>
                  <a:srgbClr val="402000"/>
                </a:solidFill>
                <a:latin typeface="Arial"/>
                <a:cs typeface="Arial"/>
              </a:rPr>
              <a:t>compilers. Space  and carriage return treated the same</a:t>
            </a:r>
            <a:r>
              <a:rPr sz="2800" spc="-10" dirty="0">
                <a:solidFill>
                  <a:srgbClr val="402000"/>
                </a:solidFill>
                <a:latin typeface="Arial"/>
                <a:cs typeface="Arial"/>
              </a:rPr>
              <a:t> </a:t>
            </a:r>
            <a:r>
              <a:rPr sz="2800" dirty="0">
                <a:solidFill>
                  <a:srgbClr val="402000"/>
                </a:solidFill>
                <a:latin typeface="Arial"/>
                <a:cs typeface="Arial"/>
              </a:rPr>
              <a:t>way.</a:t>
            </a:r>
            <a:endParaRPr sz="2800">
              <a:latin typeface="Arial"/>
              <a:cs typeface="Arial"/>
            </a:endParaRPr>
          </a:p>
          <a:p>
            <a:pPr marL="469900">
              <a:lnSpc>
                <a:spcPct val="100000"/>
              </a:lnSpc>
              <a:spcBef>
                <a:spcPts val="545"/>
              </a:spcBef>
            </a:pPr>
            <a:r>
              <a:rPr sz="2400" spc="-5" dirty="0">
                <a:solidFill>
                  <a:srgbClr val="402000"/>
                </a:solidFill>
                <a:latin typeface="Arial"/>
                <a:cs typeface="Arial"/>
              </a:rPr>
              <a:t>Example:</a:t>
            </a:r>
            <a:endParaRPr sz="2400">
              <a:latin typeface="Arial"/>
              <a:cs typeface="Arial"/>
            </a:endParaRPr>
          </a:p>
          <a:p>
            <a:pPr marL="1383665">
              <a:lnSpc>
                <a:spcPct val="100000"/>
              </a:lnSpc>
              <a:spcBef>
                <a:spcPts val="335"/>
              </a:spcBef>
            </a:pPr>
            <a:r>
              <a:rPr sz="1800" spc="-5" dirty="0">
                <a:solidFill>
                  <a:srgbClr val="402000"/>
                </a:solidFill>
                <a:latin typeface="Courier New"/>
                <a:cs typeface="Courier New"/>
              </a:rPr>
              <a:t>if </a:t>
            </a:r>
            <a:r>
              <a:rPr sz="1800" spc="-10" dirty="0">
                <a:solidFill>
                  <a:srgbClr val="402000"/>
                </a:solidFill>
                <a:latin typeface="Courier New"/>
                <a:cs typeface="Courier New"/>
              </a:rPr>
              <a:t>(a=b)</a:t>
            </a:r>
            <a:r>
              <a:rPr sz="1800" spc="-30" dirty="0">
                <a:solidFill>
                  <a:srgbClr val="402000"/>
                </a:solidFill>
                <a:latin typeface="Courier New"/>
                <a:cs typeface="Courier New"/>
              </a:rPr>
              <a:t> </a:t>
            </a:r>
            <a:r>
              <a:rPr sz="1800" spc="-10" dirty="0">
                <a:solidFill>
                  <a:srgbClr val="402000"/>
                </a:solidFill>
                <a:latin typeface="Courier New"/>
                <a:cs typeface="Courier New"/>
              </a:rPr>
              <a:t>then</a:t>
            </a:r>
            <a:endParaRPr sz="1800">
              <a:latin typeface="Courier New"/>
              <a:cs typeface="Courier New"/>
            </a:endParaRPr>
          </a:p>
          <a:p>
            <a:pPr marL="927100">
              <a:lnSpc>
                <a:spcPct val="100000"/>
              </a:lnSpc>
              <a:spcBef>
                <a:spcPts val="640"/>
              </a:spcBef>
            </a:pPr>
            <a:r>
              <a:rPr sz="2000" i="1" dirty="0">
                <a:solidFill>
                  <a:srgbClr val="402000"/>
                </a:solidFill>
                <a:latin typeface="Arial"/>
                <a:cs typeface="Arial"/>
              </a:rPr>
              <a:t>or</a:t>
            </a:r>
            <a:endParaRPr sz="2000">
              <a:latin typeface="Arial"/>
              <a:cs typeface="Arial"/>
            </a:endParaRPr>
          </a:p>
          <a:p>
            <a:pPr marL="1383665">
              <a:lnSpc>
                <a:spcPct val="100000"/>
              </a:lnSpc>
              <a:spcBef>
                <a:spcPts val="295"/>
              </a:spcBef>
              <a:tabLst>
                <a:tab pos="3669665" algn="l"/>
              </a:tabLst>
            </a:pPr>
            <a:r>
              <a:rPr sz="1800" spc="-5" dirty="0">
                <a:solidFill>
                  <a:srgbClr val="402000"/>
                </a:solidFill>
                <a:latin typeface="Courier New"/>
                <a:cs typeface="Courier New"/>
              </a:rPr>
              <a:t>if</a:t>
            </a:r>
            <a:r>
              <a:rPr sz="1800" spc="365" dirty="0">
                <a:solidFill>
                  <a:srgbClr val="402000"/>
                </a:solidFill>
                <a:latin typeface="Courier New"/>
                <a:cs typeface="Courier New"/>
              </a:rPr>
              <a:t> </a:t>
            </a:r>
            <a:r>
              <a:rPr sz="1800" spc="-10" dirty="0">
                <a:solidFill>
                  <a:srgbClr val="402000"/>
                </a:solidFill>
                <a:latin typeface="Courier New"/>
                <a:cs typeface="Courier New"/>
              </a:rPr>
              <a:t>(a=b)	then</a:t>
            </a:r>
            <a:endParaRPr sz="1800">
              <a:latin typeface="Courier New"/>
              <a:cs typeface="Courier New"/>
            </a:endParaRPr>
          </a:p>
          <a:p>
            <a:pPr marL="927100">
              <a:lnSpc>
                <a:spcPct val="100000"/>
              </a:lnSpc>
              <a:spcBef>
                <a:spcPts val="640"/>
              </a:spcBef>
            </a:pPr>
            <a:r>
              <a:rPr sz="2000" i="1" dirty="0">
                <a:solidFill>
                  <a:srgbClr val="402000"/>
                </a:solidFill>
                <a:latin typeface="Arial"/>
                <a:cs typeface="Arial"/>
              </a:rPr>
              <a:t>or</a:t>
            </a:r>
            <a:endParaRPr sz="2000">
              <a:latin typeface="Arial"/>
              <a:cs typeface="Arial"/>
            </a:endParaRPr>
          </a:p>
          <a:p>
            <a:pPr marL="1383665">
              <a:lnSpc>
                <a:spcPct val="100000"/>
              </a:lnSpc>
              <a:spcBef>
                <a:spcPts val="200"/>
              </a:spcBef>
            </a:pPr>
            <a:r>
              <a:rPr sz="1800" spc="-5" dirty="0">
                <a:solidFill>
                  <a:srgbClr val="402000"/>
                </a:solidFill>
                <a:latin typeface="Courier New"/>
                <a:cs typeface="Courier New"/>
              </a:rPr>
              <a:t>if (a</a:t>
            </a:r>
            <a:r>
              <a:rPr sz="1800" spc="-125" dirty="0">
                <a:solidFill>
                  <a:srgbClr val="402000"/>
                </a:solidFill>
                <a:latin typeface="Courier New"/>
                <a:cs typeface="Courier New"/>
              </a:rPr>
              <a:t> </a:t>
            </a:r>
            <a:r>
              <a:rPr sz="1800" dirty="0">
                <a:solidFill>
                  <a:srgbClr val="402000"/>
                </a:solidFill>
                <a:latin typeface="Courier New"/>
                <a:cs typeface="Courier New"/>
              </a:rPr>
              <a:t>=</a:t>
            </a:r>
            <a:endParaRPr sz="1800">
              <a:latin typeface="Courier New"/>
              <a:cs typeface="Courier New"/>
            </a:endParaRPr>
          </a:p>
          <a:p>
            <a:pPr marL="1383665">
              <a:lnSpc>
                <a:spcPct val="100000"/>
              </a:lnSpc>
              <a:spcBef>
                <a:spcPts val="434"/>
              </a:spcBef>
            </a:pPr>
            <a:r>
              <a:rPr sz="1800" spc="-5" dirty="0">
                <a:solidFill>
                  <a:srgbClr val="402000"/>
                </a:solidFill>
                <a:latin typeface="Courier New"/>
                <a:cs typeface="Courier New"/>
              </a:rPr>
              <a:t>b)</a:t>
            </a:r>
            <a:r>
              <a:rPr sz="1800" spc="-114" dirty="0">
                <a:solidFill>
                  <a:srgbClr val="402000"/>
                </a:solidFill>
                <a:latin typeface="Courier New"/>
                <a:cs typeface="Courier New"/>
              </a:rPr>
              <a:t> </a:t>
            </a:r>
            <a:r>
              <a:rPr sz="1800" spc="-10" dirty="0">
                <a:solidFill>
                  <a:srgbClr val="402000"/>
                </a:solidFill>
                <a:latin typeface="Courier New"/>
                <a:cs typeface="Courier New"/>
              </a:rPr>
              <a:t>then</a:t>
            </a:r>
            <a:endParaRPr sz="1800">
              <a:latin typeface="Courier New"/>
              <a:cs typeface="Courier New"/>
            </a:endParaRPr>
          </a:p>
          <a:p>
            <a:pPr marL="927100">
              <a:lnSpc>
                <a:spcPct val="100000"/>
              </a:lnSpc>
              <a:spcBef>
                <a:spcPts val="640"/>
              </a:spcBef>
            </a:pPr>
            <a:r>
              <a:rPr sz="2000" spc="-5" dirty="0">
                <a:solidFill>
                  <a:srgbClr val="402000"/>
                </a:solidFill>
                <a:latin typeface="Arial"/>
                <a:cs typeface="Arial"/>
              </a:rPr>
              <a:t>are </a:t>
            </a:r>
            <a:r>
              <a:rPr sz="2000" dirty="0">
                <a:solidFill>
                  <a:srgbClr val="402000"/>
                </a:solidFill>
                <a:latin typeface="Arial"/>
                <a:cs typeface="Arial"/>
              </a:rPr>
              <a:t>all</a:t>
            </a:r>
            <a:r>
              <a:rPr sz="2000" spc="-10" dirty="0">
                <a:solidFill>
                  <a:srgbClr val="402000"/>
                </a:solidFill>
                <a:latin typeface="Arial"/>
                <a:cs typeface="Arial"/>
              </a:rPr>
              <a:t> </a:t>
            </a:r>
            <a:r>
              <a:rPr sz="2000" dirty="0">
                <a:solidFill>
                  <a:srgbClr val="402000"/>
                </a:solidFill>
                <a:latin typeface="Arial"/>
                <a:cs typeface="Arial"/>
              </a:rPr>
              <a:t>equivalent</a:t>
            </a:r>
            <a:endParaRPr sz="2000">
              <a:latin typeface="Arial"/>
              <a:cs typeface="Arial"/>
            </a:endParaRPr>
          </a:p>
        </p:txBody>
      </p:sp>
    </p:spTree>
    <p:extLst>
      <p:ext uri="{BB962C8B-B14F-4D97-AF65-F5344CB8AC3E}">
        <p14:creationId xmlns:p14="http://schemas.microsoft.com/office/powerpoint/2010/main" val="3279372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2482850" cy="635000"/>
          </a:xfrm>
          <a:prstGeom prst="rect">
            <a:avLst/>
          </a:prstGeom>
        </p:spPr>
        <p:txBody>
          <a:bodyPr vert="horz" wrap="square" lIns="0" tIns="12700" rIns="0" bIns="0" rtlCol="0">
            <a:spAutoFit/>
          </a:bodyPr>
          <a:lstStyle/>
          <a:p>
            <a:pPr marL="12700">
              <a:lnSpc>
                <a:spcPct val="100000"/>
              </a:lnSpc>
              <a:spcBef>
                <a:spcPts val="100"/>
              </a:spcBef>
            </a:pPr>
            <a:r>
              <a:rPr sz="4000" spc="-5" dirty="0"/>
              <a:t>Comments</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24</a:t>
            </a:fld>
            <a:endParaRPr dirty="0"/>
          </a:p>
        </p:txBody>
      </p:sp>
      <p:sp>
        <p:nvSpPr>
          <p:cNvPr id="3" name="object 3"/>
          <p:cNvSpPr txBox="1"/>
          <p:nvPr/>
        </p:nvSpPr>
        <p:spPr>
          <a:xfrm>
            <a:off x="459740" y="1311148"/>
            <a:ext cx="8123555" cy="4840605"/>
          </a:xfrm>
          <a:prstGeom prst="rect">
            <a:avLst/>
          </a:prstGeom>
        </p:spPr>
        <p:txBody>
          <a:bodyPr vert="horz" wrap="square" lIns="0" tIns="12700" rIns="0" bIns="0" rtlCol="0">
            <a:spAutoFit/>
          </a:bodyPr>
          <a:lstStyle/>
          <a:p>
            <a:pPr marL="307975" marR="1742439" indent="-295275">
              <a:lnSpc>
                <a:spcPct val="110000"/>
              </a:lnSpc>
              <a:spcBef>
                <a:spcPts val="100"/>
              </a:spcBef>
              <a:buFont typeface="Arial"/>
              <a:buChar char="•"/>
              <a:tabLst>
                <a:tab pos="354965" algn="l"/>
                <a:tab pos="355600" algn="l"/>
              </a:tabLst>
            </a:pPr>
            <a:r>
              <a:rPr dirty="0"/>
              <a:t>	</a:t>
            </a:r>
            <a:r>
              <a:rPr sz="2800" dirty="0">
                <a:solidFill>
                  <a:srgbClr val="402000"/>
                </a:solidFill>
                <a:latin typeface="Arial"/>
                <a:cs typeface="Arial"/>
              </a:rPr>
              <a:t>Comments in </a:t>
            </a:r>
            <a:r>
              <a:rPr sz="2800" spc="-5" dirty="0">
                <a:solidFill>
                  <a:srgbClr val="402000"/>
                </a:solidFill>
                <a:latin typeface="Arial"/>
                <a:cs typeface="Arial"/>
              </a:rPr>
              <a:t>VHDL </a:t>
            </a:r>
            <a:r>
              <a:rPr sz="2800" dirty="0">
                <a:solidFill>
                  <a:srgbClr val="402000"/>
                </a:solidFill>
                <a:latin typeface="Arial"/>
                <a:cs typeface="Arial"/>
              </a:rPr>
              <a:t>are indicated </a:t>
            </a:r>
            <a:r>
              <a:rPr sz="2800" spc="-5" dirty="0">
                <a:solidFill>
                  <a:srgbClr val="402000"/>
                </a:solidFill>
                <a:latin typeface="Arial"/>
                <a:cs typeface="Arial"/>
              </a:rPr>
              <a:t>with  </a:t>
            </a:r>
            <a:r>
              <a:rPr sz="2800" dirty="0">
                <a:solidFill>
                  <a:srgbClr val="402000"/>
                </a:solidFill>
                <a:latin typeface="Arial"/>
                <a:cs typeface="Arial"/>
              </a:rPr>
              <a:t>a “double dash”, </a:t>
            </a:r>
            <a:r>
              <a:rPr sz="2800" spc="-5" dirty="0">
                <a:solidFill>
                  <a:srgbClr val="402000"/>
                </a:solidFill>
                <a:latin typeface="Arial"/>
                <a:cs typeface="Arial"/>
              </a:rPr>
              <a:t>i.e.,</a:t>
            </a:r>
            <a:r>
              <a:rPr sz="2800" spc="-25" dirty="0">
                <a:solidFill>
                  <a:srgbClr val="402000"/>
                </a:solidFill>
                <a:latin typeface="Arial"/>
                <a:cs typeface="Arial"/>
              </a:rPr>
              <a:t> </a:t>
            </a:r>
            <a:r>
              <a:rPr sz="2800" dirty="0">
                <a:solidFill>
                  <a:srgbClr val="402000"/>
                </a:solidFill>
                <a:latin typeface="Arial"/>
                <a:cs typeface="Arial"/>
              </a:rPr>
              <a:t>“--”</a:t>
            </a:r>
            <a:endParaRPr sz="2800">
              <a:latin typeface="Arial"/>
              <a:cs typeface="Arial"/>
            </a:endParaRPr>
          </a:p>
          <a:p>
            <a:pPr marL="1155700" marR="176530" lvl="1" indent="-228600">
              <a:lnSpc>
                <a:spcPts val="2620"/>
              </a:lnSpc>
              <a:spcBef>
                <a:spcPts val="535"/>
              </a:spcBef>
              <a:buClr>
                <a:srgbClr val="000000"/>
              </a:buClr>
              <a:buFont typeface="Wingdings"/>
              <a:buChar char=""/>
              <a:tabLst>
                <a:tab pos="1155700" algn="l"/>
              </a:tabLst>
            </a:pPr>
            <a:r>
              <a:rPr sz="2400" dirty="0">
                <a:solidFill>
                  <a:srgbClr val="402000"/>
                </a:solidFill>
                <a:latin typeface="Arial"/>
                <a:cs typeface="Arial"/>
              </a:rPr>
              <a:t>Comment </a:t>
            </a:r>
            <a:r>
              <a:rPr sz="2400" spc="-5" dirty="0">
                <a:solidFill>
                  <a:srgbClr val="402000"/>
                </a:solidFill>
                <a:latin typeface="Arial"/>
                <a:cs typeface="Arial"/>
              </a:rPr>
              <a:t>indicator </a:t>
            </a:r>
            <a:r>
              <a:rPr sz="2400" dirty="0">
                <a:solidFill>
                  <a:srgbClr val="402000"/>
                </a:solidFill>
                <a:latin typeface="Arial"/>
                <a:cs typeface="Arial"/>
              </a:rPr>
              <a:t>can be placed anywhere in </a:t>
            </a:r>
            <a:r>
              <a:rPr sz="2400" spc="-5" dirty="0">
                <a:solidFill>
                  <a:srgbClr val="402000"/>
                </a:solidFill>
                <a:latin typeface="Arial"/>
                <a:cs typeface="Arial"/>
              </a:rPr>
              <a:t>the  </a:t>
            </a:r>
            <a:r>
              <a:rPr sz="2400" dirty="0">
                <a:solidFill>
                  <a:srgbClr val="402000"/>
                </a:solidFill>
                <a:latin typeface="Arial"/>
                <a:cs typeface="Arial"/>
              </a:rPr>
              <a:t>line</a:t>
            </a:r>
            <a:endParaRPr sz="2400">
              <a:latin typeface="Arial"/>
              <a:cs typeface="Arial"/>
            </a:endParaRPr>
          </a:p>
          <a:p>
            <a:pPr marL="1095375" marR="284480" lvl="1" indent="-168275">
              <a:lnSpc>
                <a:spcPts val="3190"/>
              </a:lnSpc>
              <a:spcBef>
                <a:spcPts val="110"/>
              </a:spcBef>
              <a:buFont typeface="Wingdings"/>
              <a:buChar char=""/>
              <a:tabLst>
                <a:tab pos="1155700" algn="l"/>
              </a:tabLst>
            </a:pPr>
            <a:r>
              <a:rPr dirty="0"/>
              <a:t>	</a:t>
            </a:r>
            <a:r>
              <a:rPr sz="2400" spc="-5" dirty="0">
                <a:solidFill>
                  <a:srgbClr val="402000"/>
                </a:solidFill>
                <a:latin typeface="Arial"/>
                <a:cs typeface="Arial"/>
              </a:rPr>
              <a:t>Any text that follows </a:t>
            </a:r>
            <a:r>
              <a:rPr sz="2400" dirty="0">
                <a:solidFill>
                  <a:srgbClr val="402000"/>
                </a:solidFill>
                <a:latin typeface="Arial"/>
                <a:cs typeface="Arial"/>
              </a:rPr>
              <a:t>in </a:t>
            </a:r>
            <a:r>
              <a:rPr sz="2400" spc="-5" dirty="0">
                <a:solidFill>
                  <a:srgbClr val="402000"/>
                </a:solidFill>
                <a:latin typeface="Arial"/>
                <a:cs typeface="Arial"/>
              </a:rPr>
              <a:t>the </a:t>
            </a:r>
            <a:r>
              <a:rPr sz="2400" u="sng" dirty="0">
                <a:solidFill>
                  <a:srgbClr val="402000"/>
                </a:solidFill>
                <a:uFill>
                  <a:solidFill>
                    <a:srgbClr val="402000"/>
                  </a:solidFill>
                </a:uFill>
                <a:latin typeface="Arial"/>
                <a:cs typeface="Arial"/>
              </a:rPr>
              <a:t>same</a:t>
            </a:r>
            <a:r>
              <a:rPr sz="2400" dirty="0">
                <a:solidFill>
                  <a:srgbClr val="402000"/>
                </a:solidFill>
                <a:latin typeface="Arial"/>
                <a:cs typeface="Arial"/>
              </a:rPr>
              <a:t> line is </a:t>
            </a:r>
            <a:r>
              <a:rPr sz="2400" spc="-5" dirty="0">
                <a:solidFill>
                  <a:srgbClr val="402000"/>
                </a:solidFill>
                <a:latin typeface="Arial"/>
                <a:cs typeface="Arial"/>
              </a:rPr>
              <a:t>treated </a:t>
            </a:r>
            <a:r>
              <a:rPr sz="2400" dirty="0">
                <a:solidFill>
                  <a:srgbClr val="402000"/>
                </a:solidFill>
                <a:latin typeface="Arial"/>
                <a:cs typeface="Arial"/>
              </a:rPr>
              <a:t>as  a</a:t>
            </a:r>
            <a:r>
              <a:rPr sz="2400" spc="-10" dirty="0">
                <a:solidFill>
                  <a:srgbClr val="402000"/>
                </a:solidFill>
                <a:latin typeface="Arial"/>
                <a:cs typeface="Arial"/>
              </a:rPr>
              <a:t> </a:t>
            </a:r>
            <a:r>
              <a:rPr sz="2400" dirty="0">
                <a:solidFill>
                  <a:srgbClr val="402000"/>
                </a:solidFill>
                <a:latin typeface="Arial"/>
                <a:cs typeface="Arial"/>
              </a:rPr>
              <a:t>comment</a:t>
            </a:r>
            <a:endParaRPr sz="2400">
              <a:latin typeface="Arial"/>
              <a:cs typeface="Arial"/>
            </a:endParaRPr>
          </a:p>
          <a:p>
            <a:pPr marL="1155700" lvl="1" indent="-228600">
              <a:lnSpc>
                <a:spcPct val="100000"/>
              </a:lnSpc>
              <a:spcBef>
                <a:spcPts val="85"/>
              </a:spcBef>
              <a:buClr>
                <a:srgbClr val="000000"/>
              </a:buClr>
              <a:buFont typeface="Wingdings"/>
              <a:buChar char=""/>
              <a:tabLst>
                <a:tab pos="1155700" algn="l"/>
              </a:tabLst>
            </a:pPr>
            <a:r>
              <a:rPr sz="2400" dirty="0">
                <a:solidFill>
                  <a:srgbClr val="402000"/>
                </a:solidFill>
                <a:latin typeface="Arial"/>
                <a:cs typeface="Arial"/>
              </a:rPr>
              <a:t>Carriage </a:t>
            </a:r>
            <a:r>
              <a:rPr sz="2400" spc="-5" dirty="0">
                <a:solidFill>
                  <a:srgbClr val="402000"/>
                </a:solidFill>
                <a:latin typeface="Arial"/>
                <a:cs typeface="Arial"/>
              </a:rPr>
              <a:t>return terminates </a:t>
            </a:r>
            <a:r>
              <a:rPr sz="2400" dirty="0">
                <a:solidFill>
                  <a:srgbClr val="402000"/>
                </a:solidFill>
                <a:latin typeface="Arial"/>
                <a:cs typeface="Arial"/>
              </a:rPr>
              <a:t>a</a:t>
            </a:r>
            <a:r>
              <a:rPr sz="2400" spc="-20" dirty="0">
                <a:solidFill>
                  <a:srgbClr val="402000"/>
                </a:solidFill>
                <a:latin typeface="Arial"/>
                <a:cs typeface="Arial"/>
              </a:rPr>
              <a:t> </a:t>
            </a:r>
            <a:r>
              <a:rPr sz="2400" dirty="0">
                <a:solidFill>
                  <a:srgbClr val="402000"/>
                </a:solidFill>
                <a:latin typeface="Arial"/>
                <a:cs typeface="Arial"/>
              </a:rPr>
              <a:t>comment</a:t>
            </a:r>
            <a:endParaRPr sz="2400">
              <a:latin typeface="Arial"/>
              <a:cs typeface="Arial"/>
            </a:endParaRPr>
          </a:p>
          <a:p>
            <a:pPr marL="1155700" marR="144780" lvl="1" indent="-228600">
              <a:lnSpc>
                <a:spcPts val="2590"/>
              </a:lnSpc>
              <a:spcBef>
                <a:spcPts val="640"/>
              </a:spcBef>
              <a:buClr>
                <a:srgbClr val="000000"/>
              </a:buClr>
              <a:buFont typeface="Wingdings"/>
              <a:buChar char=""/>
              <a:tabLst>
                <a:tab pos="1155700" algn="l"/>
              </a:tabLst>
            </a:pPr>
            <a:r>
              <a:rPr sz="2400" dirty="0">
                <a:solidFill>
                  <a:srgbClr val="402000"/>
                </a:solidFill>
                <a:latin typeface="Arial"/>
                <a:cs typeface="Arial"/>
              </a:rPr>
              <a:t>No </a:t>
            </a:r>
            <a:r>
              <a:rPr sz="2400" spc="-5" dirty="0">
                <a:solidFill>
                  <a:srgbClr val="402000"/>
                </a:solidFill>
                <a:latin typeface="Arial"/>
                <a:cs typeface="Arial"/>
              </a:rPr>
              <a:t>method for commenting </a:t>
            </a:r>
            <a:r>
              <a:rPr sz="2400" dirty="0">
                <a:solidFill>
                  <a:srgbClr val="402000"/>
                </a:solidFill>
                <a:latin typeface="Arial"/>
                <a:cs typeface="Arial"/>
              </a:rPr>
              <a:t>a block </a:t>
            </a:r>
            <a:r>
              <a:rPr sz="2400" spc="-5" dirty="0">
                <a:solidFill>
                  <a:srgbClr val="402000"/>
                </a:solidFill>
                <a:latin typeface="Arial"/>
                <a:cs typeface="Arial"/>
              </a:rPr>
              <a:t>extending </a:t>
            </a:r>
            <a:r>
              <a:rPr sz="2400" dirty="0">
                <a:solidFill>
                  <a:srgbClr val="402000"/>
                </a:solidFill>
                <a:latin typeface="Arial"/>
                <a:cs typeface="Arial"/>
              </a:rPr>
              <a:t>over  a couple of</a:t>
            </a:r>
            <a:r>
              <a:rPr sz="2400" spc="-30" dirty="0">
                <a:solidFill>
                  <a:srgbClr val="402000"/>
                </a:solidFill>
                <a:latin typeface="Arial"/>
                <a:cs typeface="Arial"/>
              </a:rPr>
              <a:t> </a:t>
            </a:r>
            <a:r>
              <a:rPr sz="2400" dirty="0">
                <a:solidFill>
                  <a:srgbClr val="402000"/>
                </a:solidFill>
                <a:latin typeface="Arial"/>
                <a:cs typeface="Arial"/>
              </a:rPr>
              <a:t>lines</a:t>
            </a:r>
            <a:endParaRPr sz="2400">
              <a:latin typeface="Arial"/>
              <a:cs typeface="Arial"/>
            </a:endParaRPr>
          </a:p>
          <a:p>
            <a:pPr marL="12700">
              <a:lnSpc>
                <a:spcPct val="100000"/>
              </a:lnSpc>
              <a:spcBef>
                <a:spcPts val="300"/>
              </a:spcBef>
            </a:pPr>
            <a:r>
              <a:rPr sz="2400" spc="-5" dirty="0">
                <a:solidFill>
                  <a:srgbClr val="402000"/>
                </a:solidFill>
                <a:latin typeface="Arial"/>
                <a:cs typeface="Arial"/>
              </a:rPr>
              <a:t>Examples:</a:t>
            </a:r>
            <a:endParaRPr sz="2400">
              <a:latin typeface="Arial"/>
              <a:cs typeface="Arial"/>
            </a:endParaRPr>
          </a:p>
          <a:p>
            <a:pPr marL="12700">
              <a:lnSpc>
                <a:spcPct val="100000"/>
              </a:lnSpc>
              <a:spcBef>
                <a:spcPts val="215"/>
              </a:spcBef>
            </a:pPr>
            <a:r>
              <a:rPr sz="2400" dirty="0">
                <a:solidFill>
                  <a:srgbClr val="006666"/>
                </a:solidFill>
                <a:latin typeface="Arial"/>
                <a:cs typeface="Arial"/>
              </a:rPr>
              <a:t>-- main</a:t>
            </a:r>
            <a:r>
              <a:rPr sz="2400" spc="-15" dirty="0">
                <a:solidFill>
                  <a:srgbClr val="006666"/>
                </a:solidFill>
                <a:latin typeface="Arial"/>
                <a:cs typeface="Arial"/>
              </a:rPr>
              <a:t> </a:t>
            </a:r>
            <a:r>
              <a:rPr sz="2400" dirty="0">
                <a:solidFill>
                  <a:srgbClr val="006666"/>
                </a:solidFill>
                <a:latin typeface="Arial"/>
                <a:cs typeface="Arial"/>
              </a:rPr>
              <a:t>subcircuit</a:t>
            </a:r>
            <a:endParaRPr sz="2400">
              <a:latin typeface="Arial"/>
              <a:cs typeface="Arial"/>
            </a:endParaRPr>
          </a:p>
          <a:p>
            <a:pPr marL="12700">
              <a:lnSpc>
                <a:spcPct val="100000"/>
              </a:lnSpc>
              <a:spcBef>
                <a:spcPts val="315"/>
              </a:spcBef>
              <a:tabLst>
                <a:tab pos="3399790" algn="l"/>
              </a:tabLst>
            </a:pPr>
            <a:r>
              <a:rPr sz="2400" spc="-5" dirty="0">
                <a:solidFill>
                  <a:srgbClr val="402000"/>
                </a:solidFill>
                <a:latin typeface="Arial"/>
                <a:cs typeface="Arial"/>
              </a:rPr>
              <a:t>Data_in</a:t>
            </a:r>
            <a:r>
              <a:rPr sz="2400" spc="10" dirty="0">
                <a:solidFill>
                  <a:srgbClr val="402000"/>
                </a:solidFill>
                <a:latin typeface="Arial"/>
                <a:cs typeface="Arial"/>
              </a:rPr>
              <a:t> </a:t>
            </a:r>
            <a:r>
              <a:rPr sz="2400" spc="-5" dirty="0">
                <a:solidFill>
                  <a:srgbClr val="402000"/>
                </a:solidFill>
                <a:latin typeface="Arial"/>
                <a:cs typeface="Arial"/>
              </a:rPr>
              <a:t>&lt;=</a:t>
            </a:r>
            <a:r>
              <a:rPr sz="2400" spc="10" dirty="0">
                <a:solidFill>
                  <a:srgbClr val="402000"/>
                </a:solidFill>
                <a:latin typeface="Arial"/>
                <a:cs typeface="Arial"/>
              </a:rPr>
              <a:t> </a:t>
            </a:r>
            <a:r>
              <a:rPr sz="2400" spc="-5" dirty="0">
                <a:solidFill>
                  <a:srgbClr val="402000"/>
                </a:solidFill>
                <a:latin typeface="Arial"/>
                <a:cs typeface="Arial"/>
              </a:rPr>
              <a:t>Data_bus;	</a:t>
            </a:r>
            <a:r>
              <a:rPr sz="2400" dirty="0">
                <a:solidFill>
                  <a:srgbClr val="006666"/>
                </a:solidFill>
                <a:latin typeface="Arial"/>
                <a:cs typeface="Arial"/>
              </a:rPr>
              <a:t>-- reading </a:t>
            </a:r>
            <a:r>
              <a:rPr sz="2400" spc="-5" dirty="0">
                <a:solidFill>
                  <a:srgbClr val="006666"/>
                </a:solidFill>
                <a:latin typeface="Arial"/>
                <a:cs typeface="Arial"/>
              </a:rPr>
              <a:t>data from the </a:t>
            </a:r>
            <a:r>
              <a:rPr sz="2400" dirty="0">
                <a:solidFill>
                  <a:srgbClr val="006666"/>
                </a:solidFill>
                <a:latin typeface="Arial"/>
                <a:cs typeface="Arial"/>
              </a:rPr>
              <a:t>input</a:t>
            </a:r>
            <a:r>
              <a:rPr sz="2400" spc="-65" dirty="0">
                <a:solidFill>
                  <a:srgbClr val="006666"/>
                </a:solidFill>
                <a:latin typeface="Arial"/>
                <a:cs typeface="Arial"/>
              </a:rPr>
              <a:t> </a:t>
            </a:r>
            <a:r>
              <a:rPr sz="2400" spc="-5" dirty="0">
                <a:solidFill>
                  <a:srgbClr val="006666"/>
                </a:solidFill>
                <a:latin typeface="Arial"/>
                <a:cs typeface="Arial"/>
              </a:rPr>
              <a:t>FIFO</a:t>
            </a:r>
            <a:endParaRPr sz="2400">
              <a:latin typeface="Arial"/>
              <a:cs typeface="Arial"/>
            </a:endParaRPr>
          </a:p>
        </p:txBody>
      </p:sp>
    </p:spTree>
    <p:extLst>
      <p:ext uri="{BB962C8B-B14F-4D97-AF65-F5344CB8AC3E}">
        <p14:creationId xmlns:p14="http://schemas.microsoft.com/office/powerpoint/2010/main" val="1356763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787" y="235202"/>
            <a:ext cx="2482850" cy="635000"/>
          </a:xfrm>
          <a:prstGeom prst="rect">
            <a:avLst/>
          </a:prstGeom>
        </p:spPr>
        <p:txBody>
          <a:bodyPr vert="horz" wrap="square" lIns="0" tIns="12700" rIns="0" bIns="0" rtlCol="0">
            <a:spAutoFit/>
          </a:bodyPr>
          <a:lstStyle/>
          <a:p>
            <a:pPr marL="12700">
              <a:lnSpc>
                <a:spcPct val="100000"/>
              </a:lnSpc>
              <a:spcBef>
                <a:spcPts val="100"/>
              </a:spcBef>
            </a:pPr>
            <a:r>
              <a:rPr sz="4000" spc="-5" dirty="0"/>
              <a:t>Comments</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25</a:t>
            </a:fld>
            <a:endParaRPr dirty="0"/>
          </a:p>
        </p:txBody>
      </p:sp>
      <p:sp>
        <p:nvSpPr>
          <p:cNvPr id="3" name="object 3"/>
          <p:cNvSpPr txBox="1"/>
          <p:nvPr/>
        </p:nvSpPr>
        <p:spPr>
          <a:xfrm>
            <a:off x="458787" y="1391412"/>
            <a:ext cx="8173084" cy="2685415"/>
          </a:xfrm>
          <a:prstGeom prst="rect">
            <a:avLst/>
          </a:prstGeom>
        </p:spPr>
        <p:txBody>
          <a:bodyPr vert="horz" wrap="square" lIns="0" tIns="6350" rIns="0" bIns="0" rtlCol="0">
            <a:spAutoFit/>
          </a:bodyPr>
          <a:lstStyle/>
          <a:p>
            <a:pPr marL="355600" marR="1336675" indent="-342900">
              <a:lnSpc>
                <a:spcPct val="101299"/>
              </a:lnSpc>
              <a:spcBef>
                <a:spcPts val="50"/>
              </a:spcBef>
              <a:buClr>
                <a:srgbClr val="000000"/>
              </a:buClr>
              <a:buChar char="•"/>
              <a:tabLst>
                <a:tab pos="354965" algn="l"/>
                <a:tab pos="355600" algn="l"/>
              </a:tabLst>
            </a:pPr>
            <a:r>
              <a:rPr sz="3200" spc="-5" dirty="0">
                <a:solidFill>
                  <a:srgbClr val="402000"/>
                </a:solidFill>
                <a:latin typeface="Arial"/>
                <a:cs typeface="Arial"/>
              </a:rPr>
              <a:t>Explain Function of Module to</a:t>
            </a:r>
            <a:r>
              <a:rPr sz="3200" spc="-60" dirty="0">
                <a:solidFill>
                  <a:srgbClr val="402000"/>
                </a:solidFill>
                <a:latin typeface="Arial"/>
                <a:cs typeface="Arial"/>
              </a:rPr>
              <a:t> </a:t>
            </a:r>
            <a:r>
              <a:rPr sz="3200" spc="-5" dirty="0">
                <a:solidFill>
                  <a:srgbClr val="402000"/>
                </a:solidFill>
                <a:latin typeface="Arial"/>
                <a:cs typeface="Arial"/>
              </a:rPr>
              <a:t>Other  Designers</a:t>
            </a:r>
            <a:endParaRPr sz="3200">
              <a:latin typeface="Arial"/>
              <a:cs typeface="Arial"/>
            </a:endParaRPr>
          </a:p>
          <a:p>
            <a:pPr marL="355600" indent="-342900">
              <a:lnSpc>
                <a:spcPct val="100000"/>
              </a:lnSpc>
              <a:spcBef>
                <a:spcPts val="765"/>
              </a:spcBef>
              <a:buClr>
                <a:srgbClr val="000000"/>
              </a:buClr>
              <a:buChar char="•"/>
              <a:tabLst>
                <a:tab pos="354965" algn="l"/>
                <a:tab pos="355600" algn="l"/>
              </a:tabLst>
            </a:pPr>
            <a:r>
              <a:rPr sz="3200" spc="-5" dirty="0">
                <a:solidFill>
                  <a:srgbClr val="402000"/>
                </a:solidFill>
                <a:latin typeface="Arial"/>
                <a:cs typeface="Arial"/>
              </a:rPr>
              <a:t>Explanatory, Not Just Restatement of</a:t>
            </a:r>
            <a:r>
              <a:rPr sz="3200" spc="-25" dirty="0">
                <a:solidFill>
                  <a:srgbClr val="402000"/>
                </a:solidFill>
                <a:latin typeface="Arial"/>
                <a:cs typeface="Arial"/>
              </a:rPr>
              <a:t> </a:t>
            </a:r>
            <a:r>
              <a:rPr sz="3200" spc="-5" dirty="0">
                <a:solidFill>
                  <a:srgbClr val="402000"/>
                </a:solidFill>
                <a:latin typeface="Arial"/>
                <a:cs typeface="Arial"/>
              </a:rPr>
              <a:t>Code</a:t>
            </a:r>
            <a:endParaRPr sz="3200">
              <a:latin typeface="Arial"/>
              <a:cs typeface="Arial"/>
            </a:endParaRPr>
          </a:p>
          <a:p>
            <a:pPr marL="355600" indent="-342900">
              <a:lnSpc>
                <a:spcPct val="100000"/>
              </a:lnSpc>
              <a:spcBef>
                <a:spcPts val="770"/>
              </a:spcBef>
              <a:buClr>
                <a:srgbClr val="000000"/>
              </a:buClr>
              <a:buChar char="•"/>
              <a:tabLst>
                <a:tab pos="354965" algn="l"/>
                <a:tab pos="355600" algn="l"/>
              </a:tabLst>
            </a:pPr>
            <a:r>
              <a:rPr sz="3200" spc="-5" dirty="0">
                <a:solidFill>
                  <a:srgbClr val="402000"/>
                </a:solidFill>
                <a:latin typeface="Arial"/>
                <a:cs typeface="Arial"/>
              </a:rPr>
              <a:t>Locate Close to Code</a:t>
            </a:r>
            <a:r>
              <a:rPr sz="3200" spc="-35" dirty="0">
                <a:solidFill>
                  <a:srgbClr val="402000"/>
                </a:solidFill>
                <a:latin typeface="Arial"/>
                <a:cs typeface="Arial"/>
              </a:rPr>
              <a:t> </a:t>
            </a:r>
            <a:r>
              <a:rPr sz="3200" spc="-5" dirty="0">
                <a:solidFill>
                  <a:srgbClr val="402000"/>
                </a:solidFill>
                <a:latin typeface="Arial"/>
                <a:cs typeface="Arial"/>
              </a:rPr>
              <a:t>Described</a:t>
            </a:r>
            <a:endParaRPr sz="3200">
              <a:latin typeface="Arial"/>
              <a:cs typeface="Arial"/>
            </a:endParaRPr>
          </a:p>
          <a:p>
            <a:pPr marL="755650" lvl="1" indent="-285750">
              <a:lnSpc>
                <a:spcPct val="100000"/>
              </a:lnSpc>
              <a:spcBef>
                <a:spcPts val="640"/>
              </a:spcBef>
              <a:buClr>
                <a:srgbClr val="000000"/>
              </a:buClr>
              <a:buChar char="•"/>
              <a:tabLst>
                <a:tab pos="755015" algn="l"/>
                <a:tab pos="755650" algn="l"/>
              </a:tabLst>
            </a:pPr>
            <a:r>
              <a:rPr sz="2800" dirty="0">
                <a:solidFill>
                  <a:srgbClr val="402000"/>
                </a:solidFill>
                <a:latin typeface="Arial"/>
                <a:cs typeface="Arial"/>
              </a:rPr>
              <a:t>Put near executable code, not just in a</a:t>
            </a:r>
            <a:r>
              <a:rPr sz="2800" spc="-50" dirty="0">
                <a:solidFill>
                  <a:srgbClr val="402000"/>
                </a:solidFill>
                <a:latin typeface="Arial"/>
                <a:cs typeface="Arial"/>
              </a:rPr>
              <a:t> </a:t>
            </a:r>
            <a:r>
              <a:rPr sz="2800" dirty="0">
                <a:solidFill>
                  <a:srgbClr val="402000"/>
                </a:solidFill>
                <a:latin typeface="Arial"/>
                <a:cs typeface="Arial"/>
              </a:rPr>
              <a:t>header</a:t>
            </a:r>
            <a:endParaRPr sz="2800">
              <a:latin typeface="Arial"/>
              <a:cs typeface="Arial"/>
            </a:endParaRPr>
          </a:p>
        </p:txBody>
      </p:sp>
    </p:spTree>
    <p:extLst>
      <p:ext uri="{BB962C8B-B14F-4D97-AF65-F5344CB8AC3E}">
        <p14:creationId xmlns:p14="http://schemas.microsoft.com/office/powerpoint/2010/main" val="3309019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 y="6614746"/>
            <a:ext cx="8503285" cy="198755"/>
          </a:xfrm>
          <a:prstGeom prst="rect">
            <a:avLst/>
          </a:prstGeom>
        </p:spPr>
        <p:txBody>
          <a:bodyPr vert="horz" wrap="square" lIns="0" tIns="0" rIns="0" bIns="0" rtlCol="0">
            <a:spAutoFit/>
          </a:bodyPr>
          <a:lstStyle/>
          <a:p>
            <a:pPr>
              <a:lnSpc>
                <a:spcPts val="1545"/>
              </a:lnSpc>
              <a:tabLst>
                <a:tab pos="8305165" algn="l"/>
              </a:tabLst>
            </a:pPr>
            <a:r>
              <a:rPr sz="1400" i="1" dirty="0">
                <a:solidFill>
                  <a:srgbClr val="009900"/>
                </a:solidFill>
                <a:latin typeface="Arial"/>
                <a:cs typeface="Arial"/>
              </a:rPr>
              <a:t>ECE </a:t>
            </a:r>
            <a:r>
              <a:rPr sz="1400" i="1" spc="-5" dirty="0">
                <a:solidFill>
                  <a:srgbClr val="009900"/>
                </a:solidFill>
                <a:latin typeface="Arial"/>
                <a:cs typeface="Arial"/>
              </a:rPr>
              <a:t>44</a:t>
            </a:r>
            <a:r>
              <a:rPr sz="1400" i="1" dirty="0">
                <a:solidFill>
                  <a:srgbClr val="009900"/>
                </a:solidFill>
                <a:latin typeface="Arial"/>
                <a:cs typeface="Arial"/>
              </a:rPr>
              <a:t>8</a:t>
            </a:r>
            <a:r>
              <a:rPr sz="1400" i="1" spc="-10" dirty="0">
                <a:solidFill>
                  <a:srgbClr val="009900"/>
                </a:solidFill>
                <a:latin typeface="Arial"/>
                <a:cs typeface="Arial"/>
              </a:rPr>
              <a:t> </a:t>
            </a:r>
            <a:r>
              <a:rPr sz="1400" i="1" dirty="0">
                <a:solidFill>
                  <a:srgbClr val="009900"/>
                </a:solidFill>
                <a:latin typeface="Arial"/>
                <a:cs typeface="Arial"/>
              </a:rPr>
              <a:t>–</a:t>
            </a:r>
            <a:r>
              <a:rPr sz="1400" i="1" spc="-10" dirty="0">
                <a:solidFill>
                  <a:srgbClr val="009900"/>
                </a:solidFill>
                <a:latin typeface="Arial"/>
                <a:cs typeface="Arial"/>
              </a:rPr>
              <a:t> F</a:t>
            </a:r>
            <a:r>
              <a:rPr sz="1400" i="1" dirty="0">
                <a:solidFill>
                  <a:srgbClr val="009900"/>
                </a:solidFill>
                <a:latin typeface="Arial"/>
                <a:cs typeface="Arial"/>
              </a:rPr>
              <a:t>P</a:t>
            </a:r>
            <a:r>
              <a:rPr sz="1400" i="1" spc="-5" dirty="0">
                <a:solidFill>
                  <a:srgbClr val="009900"/>
                </a:solidFill>
                <a:latin typeface="Arial"/>
                <a:cs typeface="Arial"/>
              </a:rPr>
              <a:t>G</a:t>
            </a:r>
            <a:r>
              <a:rPr sz="1400" i="1" dirty="0">
                <a:solidFill>
                  <a:srgbClr val="009900"/>
                </a:solidFill>
                <a:latin typeface="Arial"/>
                <a:cs typeface="Arial"/>
              </a:rPr>
              <a:t>A</a:t>
            </a:r>
            <a:r>
              <a:rPr sz="1400" i="1" spc="-50" dirty="0">
                <a:solidFill>
                  <a:srgbClr val="009900"/>
                </a:solidFill>
                <a:latin typeface="Arial"/>
                <a:cs typeface="Arial"/>
              </a:rPr>
              <a:t> </a:t>
            </a:r>
            <a:r>
              <a:rPr sz="1400" i="1" spc="-5" dirty="0">
                <a:solidFill>
                  <a:srgbClr val="009900"/>
                </a:solidFill>
                <a:latin typeface="Arial"/>
                <a:cs typeface="Arial"/>
              </a:rPr>
              <a:t>an</a:t>
            </a:r>
            <a:r>
              <a:rPr sz="1400" i="1" dirty="0">
                <a:solidFill>
                  <a:srgbClr val="009900"/>
                </a:solidFill>
                <a:latin typeface="Arial"/>
                <a:cs typeface="Arial"/>
              </a:rPr>
              <a:t>d</a:t>
            </a:r>
            <a:r>
              <a:rPr sz="1400" i="1" spc="-60" dirty="0">
                <a:solidFill>
                  <a:srgbClr val="009900"/>
                </a:solidFill>
                <a:latin typeface="Arial"/>
                <a:cs typeface="Arial"/>
              </a:rPr>
              <a:t> </a:t>
            </a:r>
            <a:r>
              <a:rPr sz="1400" i="1" dirty="0">
                <a:solidFill>
                  <a:srgbClr val="009900"/>
                </a:solidFill>
                <a:latin typeface="Arial"/>
                <a:cs typeface="Arial"/>
              </a:rPr>
              <a:t>AS</a:t>
            </a:r>
            <a:r>
              <a:rPr sz="1400" i="1" spc="-5" dirty="0">
                <a:solidFill>
                  <a:srgbClr val="009900"/>
                </a:solidFill>
                <a:latin typeface="Arial"/>
                <a:cs typeface="Arial"/>
              </a:rPr>
              <a:t>I</a:t>
            </a:r>
            <a:r>
              <a:rPr sz="1400" i="1" dirty="0">
                <a:solidFill>
                  <a:srgbClr val="009900"/>
                </a:solidFill>
                <a:latin typeface="Arial"/>
                <a:cs typeface="Arial"/>
              </a:rPr>
              <a:t>C D</a:t>
            </a:r>
            <a:r>
              <a:rPr sz="1400" i="1" spc="-5" dirty="0">
                <a:solidFill>
                  <a:srgbClr val="009900"/>
                </a:solidFill>
                <a:latin typeface="Arial"/>
                <a:cs typeface="Arial"/>
              </a:rPr>
              <a:t>e</a:t>
            </a:r>
            <a:r>
              <a:rPr sz="1400" i="1" dirty="0">
                <a:solidFill>
                  <a:srgbClr val="009900"/>
                </a:solidFill>
                <a:latin typeface="Arial"/>
                <a:cs typeface="Arial"/>
              </a:rPr>
              <a:t>si</a:t>
            </a:r>
            <a:r>
              <a:rPr sz="1400" i="1" spc="-5" dirty="0">
                <a:solidFill>
                  <a:srgbClr val="009900"/>
                </a:solidFill>
                <a:latin typeface="Arial"/>
                <a:cs typeface="Arial"/>
              </a:rPr>
              <a:t>g</a:t>
            </a:r>
            <a:r>
              <a:rPr sz="1400" i="1" dirty="0">
                <a:solidFill>
                  <a:srgbClr val="009900"/>
                </a:solidFill>
                <a:latin typeface="Arial"/>
                <a:cs typeface="Arial"/>
              </a:rPr>
              <a:t>n</a:t>
            </a:r>
            <a:r>
              <a:rPr sz="1400" i="1" spc="-5" dirty="0">
                <a:solidFill>
                  <a:srgbClr val="009900"/>
                </a:solidFill>
                <a:latin typeface="Arial"/>
                <a:cs typeface="Arial"/>
              </a:rPr>
              <a:t> </a:t>
            </a:r>
            <a:r>
              <a:rPr sz="1400" i="1" dirty="0">
                <a:solidFill>
                  <a:srgbClr val="009900"/>
                </a:solidFill>
                <a:latin typeface="Arial"/>
                <a:cs typeface="Arial"/>
              </a:rPr>
              <a:t>wi</a:t>
            </a:r>
            <a:r>
              <a:rPr sz="1400" i="1" spc="-5" dirty="0">
                <a:solidFill>
                  <a:srgbClr val="009900"/>
                </a:solidFill>
                <a:latin typeface="Arial"/>
                <a:cs typeface="Arial"/>
              </a:rPr>
              <a:t>t</a:t>
            </a:r>
            <a:r>
              <a:rPr sz="1400" i="1" dirty="0">
                <a:solidFill>
                  <a:srgbClr val="009900"/>
                </a:solidFill>
                <a:latin typeface="Arial"/>
                <a:cs typeface="Arial"/>
              </a:rPr>
              <a:t>h</a:t>
            </a:r>
            <a:r>
              <a:rPr sz="1400" i="1" spc="-5" dirty="0">
                <a:solidFill>
                  <a:srgbClr val="009900"/>
                </a:solidFill>
                <a:latin typeface="Arial"/>
                <a:cs typeface="Arial"/>
              </a:rPr>
              <a:t> </a:t>
            </a:r>
            <a:r>
              <a:rPr sz="1400" i="1" dirty="0">
                <a:solidFill>
                  <a:srgbClr val="009900"/>
                </a:solidFill>
                <a:latin typeface="Arial"/>
                <a:cs typeface="Arial"/>
              </a:rPr>
              <a:t>VHDL	</a:t>
            </a:r>
            <a:r>
              <a:rPr sz="1400" spc="-5" dirty="0">
                <a:solidFill>
                  <a:srgbClr val="402000"/>
                </a:solidFill>
                <a:latin typeface="Arial"/>
                <a:cs typeface="Arial"/>
              </a:rPr>
              <a:t>14</a:t>
            </a:r>
            <a:endParaRPr sz="1400">
              <a:latin typeface="Arial"/>
              <a:cs typeface="Arial"/>
            </a:endParaRPr>
          </a:p>
        </p:txBody>
      </p:sp>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970212" y="3142994"/>
            <a:ext cx="3269615" cy="635000"/>
          </a:xfrm>
          <a:prstGeom prst="rect">
            <a:avLst/>
          </a:prstGeom>
        </p:spPr>
        <p:txBody>
          <a:bodyPr vert="horz" wrap="square" lIns="0" tIns="12700" rIns="0" bIns="0" rtlCol="0">
            <a:spAutoFit/>
          </a:bodyPr>
          <a:lstStyle/>
          <a:p>
            <a:pPr marL="12700">
              <a:lnSpc>
                <a:spcPct val="100000"/>
              </a:lnSpc>
              <a:spcBef>
                <a:spcPts val="100"/>
              </a:spcBef>
            </a:pPr>
            <a:r>
              <a:rPr sz="4000" b="1" spc="-5" dirty="0">
                <a:solidFill>
                  <a:srgbClr val="333399"/>
                </a:solidFill>
                <a:latin typeface="Arial"/>
                <a:cs typeface="Arial"/>
              </a:rPr>
              <a:t>Design</a:t>
            </a:r>
            <a:r>
              <a:rPr sz="4000" b="1" spc="-80" dirty="0">
                <a:solidFill>
                  <a:srgbClr val="333399"/>
                </a:solidFill>
                <a:latin typeface="Arial"/>
                <a:cs typeface="Arial"/>
              </a:rPr>
              <a:t> </a:t>
            </a:r>
            <a:r>
              <a:rPr sz="4000" b="1" spc="-5" dirty="0">
                <a:solidFill>
                  <a:srgbClr val="333399"/>
                </a:solidFill>
                <a:latin typeface="Arial"/>
                <a:cs typeface="Arial"/>
              </a:rPr>
              <a:t>Entity</a:t>
            </a:r>
            <a:endParaRPr sz="4000">
              <a:latin typeface="Arial"/>
              <a:cs typeface="Arial"/>
            </a:endParaRPr>
          </a:p>
        </p:txBody>
      </p:sp>
    </p:spTree>
    <p:extLst>
      <p:ext uri="{BB962C8B-B14F-4D97-AF65-F5344CB8AC3E}">
        <p14:creationId xmlns:p14="http://schemas.microsoft.com/office/powerpoint/2010/main" val="33403943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4965700" cy="635000"/>
          </a:xfrm>
          <a:prstGeom prst="rect">
            <a:avLst/>
          </a:prstGeom>
        </p:spPr>
        <p:txBody>
          <a:bodyPr vert="horz" wrap="square" lIns="0" tIns="12700" rIns="0" bIns="0" rtlCol="0">
            <a:spAutoFit/>
          </a:bodyPr>
          <a:lstStyle/>
          <a:p>
            <a:pPr marL="12700">
              <a:lnSpc>
                <a:spcPct val="100000"/>
              </a:lnSpc>
              <a:spcBef>
                <a:spcPts val="100"/>
              </a:spcBef>
              <a:tabLst>
                <a:tab pos="3850640" algn="l"/>
              </a:tabLst>
            </a:pPr>
            <a:r>
              <a:rPr sz="4000" spc="-10" dirty="0"/>
              <a:t>E</a:t>
            </a:r>
            <a:r>
              <a:rPr sz="4000" dirty="0"/>
              <a:t>xa</a:t>
            </a:r>
            <a:r>
              <a:rPr sz="4000" spc="5" dirty="0"/>
              <a:t>m</a:t>
            </a:r>
            <a:r>
              <a:rPr sz="4000" dirty="0"/>
              <a:t>p</a:t>
            </a:r>
            <a:r>
              <a:rPr sz="4000" spc="-5" dirty="0"/>
              <a:t>l</a:t>
            </a:r>
            <a:r>
              <a:rPr sz="4000" dirty="0"/>
              <a:t>e: </a:t>
            </a:r>
            <a:r>
              <a:rPr sz="4000" spc="-5" dirty="0"/>
              <a:t>N</a:t>
            </a:r>
            <a:r>
              <a:rPr sz="4000" spc="-10" dirty="0"/>
              <a:t>A</a:t>
            </a:r>
            <a:r>
              <a:rPr sz="4000" spc="-5" dirty="0"/>
              <a:t>N</a:t>
            </a:r>
            <a:r>
              <a:rPr sz="4000" dirty="0"/>
              <a:t>D	Gate</a:t>
            </a:r>
            <a:endParaRPr sz="4000"/>
          </a:p>
        </p:txBody>
      </p:sp>
      <p:grpSp>
        <p:nvGrpSpPr>
          <p:cNvPr id="3" name="object 3"/>
          <p:cNvGrpSpPr/>
          <p:nvPr/>
        </p:nvGrpSpPr>
        <p:grpSpPr>
          <a:xfrm>
            <a:off x="1600200" y="3109912"/>
            <a:ext cx="1524000" cy="790575"/>
            <a:chOff x="1600200" y="3109912"/>
            <a:chExt cx="1524000" cy="790575"/>
          </a:xfrm>
        </p:grpSpPr>
        <p:sp>
          <p:nvSpPr>
            <p:cNvPr id="4" name="object 4"/>
            <p:cNvSpPr/>
            <p:nvPr/>
          </p:nvSpPr>
          <p:spPr>
            <a:xfrm>
              <a:off x="1905000" y="3124200"/>
              <a:ext cx="838200" cy="762000"/>
            </a:xfrm>
            <a:custGeom>
              <a:avLst/>
              <a:gdLst/>
              <a:ahLst/>
              <a:cxnLst/>
              <a:rect l="l" t="t" r="r" b="b"/>
              <a:pathLst>
                <a:path w="838200" h="762000">
                  <a:moveTo>
                    <a:pt x="0" y="0"/>
                  </a:moveTo>
                  <a:lnTo>
                    <a:pt x="419100" y="0"/>
                  </a:lnTo>
                  <a:lnTo>
                    <a:pt x="467976" y="2563"/>
                  </a:lnTo>
                  <a:lnTo>
                    <a:pt x="515196" y="10062"/>
                  </a:lnTo>
                  <a:lnTo>
                    <a:pt x="560445" y="22211"/>
                  </a:lnTo>
                  <a:lnTo>
                    <a:pt x="603410" y="38725"/>
                  </a:lnTo>
                  <a:lnTo>
                    <a:pt x="643775" y="59317"/>
                  </a:lnTo>
                  <a:lnTo>
                    <a:pt x="681226" y="83701"/>
                  </a:lnTo>
                  <a:lnTo>
                    <a:pt x="715449" y="111592"/>
                  </a:lnTo>
                  <a:lnTo>
                    <a:pt x="746129" y="142703"/>
                  </a:lnTo>
                  <a:lnTo>
                    <a:pt x="772951" y="176750"/>
                  </a:lnTo>
                  <a:lnTo>
                    <a:pt x="795602" y="213445"/>
                  </a:lnTo>
                  <a:lnTo>
                    <a:pt x="813767" y="252504"/>
                  </a:lnTo>
                  <a:lnTo>
                    <a:pt x="827131" y="293640"/>
                  </a:lnTo>
                  <a:lnTo>
                    <a:pt x="835380" y="336567"/>
                  </a:lnTo>
                  <a:lnTo>
                    <a:pt x="838200" y="381000"/>
                  </a:lnTo>
                  <a:lnTo>
                    <a:pt x="835380" y="425432"/>
                  </a:lnTo>
                  <a:lnTo>
                    <a:pt x="827131" y="468359"/>
                  </a:lnTo>
                  <a:lnTo>
                    <a:pt x="813767" y="509495"/>
                  </a:lnTo>
                  <a:lnTo>
                    <a:pt x="795602" y="548554"/>
                  </a:lnTo>
                  <a:lnTo>
                    <a:pt x="772951" y="585249"/>
                  </a:lnTo>
                  <a:lnTo>
                    <a:pt x="746129" y="619296"/>
                  </a:lnTo>
                  <a:lnTo>
                    <a:pt x="715449" y="650407"/>
                  </a:lnTo>
                  <a:lnTo>
                    <a:pt x="681226" y="678298"/>
                  </a:lnTo>
                  <a:lnTo>
                    <a:pt x="643775" y="702683"/>
                  </a:lnTo>
                  <a:lnTo>
                    <a:pt x="603410" y="723275"/>
                  </a:lnTo>
                  <a:lnTo>
                    <a:pt x="560445" y="739788"/>
                  </a:lnTo>
                  <a:lnTo>
                    <a:pt x="515196" y="751937"/>
                  </a:lnTo>
                  <a:lnTo>
                    <a:pt x="467976" y="759437"/>
                  </a:lnTo>
                  <a:lnTo>
                    <a:pt x="419100" y="762000"/>
                  </a:lnTo>
                  <a:lnTo>
                    <a:pt x="0" y="762000"/>
                  </a:lnTo>
                  <a:lnTo>
                    <a:pt x="0" y="0"/>
                  </a:lnTo>
                  <a:close/>
                </a:path>
              </a:pathLst>
            </a:custGeom>
            <a:ln w="28575">
              <a:solidFill>
                <a:srgbClr val="402000"/>
              </a:solidFill>
            </a:ln>
          </p:spPr>
          <p:txBody>
            <a:bodyPr wrap="square" lIns="0" tIns="0" rIns="0" bIns="0" rtlCol="0"/>
            <a:lstStyle/>
            <a:p>
              <a:endParaRPr/>
            </a:p>
          </p:txBody>
        </p:sp>
        <p:sp>
          <p:nvSpPr>
            <p:cNvPr id="5" name="object 5"/>
            <p:cNvSpPr/>
            <p:nvPr/>
          </p:nvSpPr>
          <p:spPr>
            <a:xfrm>
              <a:off x="1600200" y="3276600"/>
              <a:ext cx="304800" cy="0"/>
            </a:xfrm>
            <a:custGeom>
              <a:avLst/>
              <a:gdLst/>
              <a:ahLst/>
              <a:cxnLst/>
              <a:rect l="l" t="t" r="r" b="b"/>
              <a:pathLst>
                <a:path w="304800">
                  <a:moveTo>
                    <a:pt x="0" y="0"/>
                  </a:moveTo>
                  <a:lnTo>
                    <a:pt x="304800" y="1"/>
                  </a:lnTo>
                </a:path>
              </a:pathLst>
            </a:custGeom>
            <a:ln w="28575">
              <a:solidFill>
                <a:srgbClr val="402000"/>
              </a:solidFill>
            </a:ln>
          </p:spPr>
          <p:txBody>
            <a:bodyPr wrap="square" lIns="0" tIns="0" rIns="0" bIns="0" rtlCol="0"/>
            <a:lstStyle/>
            <a:p>
              <a:endParaRPr/>
            </a:p>
          </p:txBody>
        </p:sp>
        <p:sp>
          <p:nvSpPr>
            <p:cNvPr id="6" name="object 6"/>
            <p:cNvSpPr/>
            <p:nvPr/>
          </p:nvSpPr>
          <p:spPr>
            <a:xfrm>
              <a:off x="1600200" y="3733800"/>
              <a:ext cx="304800" cy="0"/>
            </a:xfrm>
            <a:custGeom>
              <a:avLst/>
              <a:gdLst/>
              <a:ahLst/>
              <a:cxnLst/>
              <a:rect l="l" t="t" r="r" b="b"/>
              <a:pathLst>
                <a:path w="304800">
                  <a:moveTo>
                    <a:pt x="0" y="0"/>
                  </a:moveTo>
                  <a:lnTo>
                    <a:pt x="304800" y="1"/>
                  </a:lnTo>
                </a:path>
              </a:pathLst>
            </a:custGeom>
            <a:ln w="28575">
              <a:solidFill>
                <a:srgbClr val="402000"/>
              </a:solidFill>
            </a:ln>
          </p:spPr>
          <p:txBody>
            <a:bodyPr wrap="square" lIns="0" tIns="0" rIns="0" bIns="0" rtlCol="0"/>
            <a:lstStyle/>
            <a:p>
              <a:endParaRPr/>
            </a:p>
          </p:txBody>
        </p:sp>
        <p:sp>
          <p:nvSpPr>
            <p:cNvPr id="7" name="object 7"/>
            <p:cNvSpPr/>
            <p:nvPr/>
          </p:nvSpPr>
          <p:spPr>
            <a:xfrm>
              <a:off x="2743200" y="3429000"/>
              <a:ext cx="152400" cy="152400"/>
            </a:xfrm>
            <a:custGeom>
              <a:avLst/>
              <a:gdLst/>
              <a:ahLst/>
              <a:cxnLst/>
              <a:rect l="l" t="t" r="r" b="b"/>
              <a:pathLst>
                <a:path w="152400" h="152400">
                  <a:moveTo>
                    <a:pt x="0" y="76200"/>
                  </a:moveTo>
                  <a:lnTo>
                    <a:pt x="5988" y="46539"/>
                  </a:lnTo>
                  <a:lnTo>
                    <a:pt x="22318" y="22318"/>
                  </a:lnTo>
                  <a:lnTo>
                    <a:pt x="46539" y="5988"/>
                  </a:lnTo>
                  <a:lnTo>
                    <a:pt x="76200" y="0"/>
                  </a:lnTo>
                  <a:lnTo>
                    <a:pt x="105860" y="5988"/>
                  </a:lnTo>
                  <a:lnTo>
                    <a:pt x="130081" y="22318"/>
                  </a:lnTo>
                  <a:lnTo>
                    <a:pt x="146411" y="46539"/>
                  </a:lnTo>
                  <a:lnTo>
                    <a:pt x="152400" y="76200"/>
                  </a:lnTo>
                  <a:lnTo>
                    <a:pt x="146411" y="105860"/>
                  </a:lnTo>
                  <a:lnTo>
                    <a:pt x="130081" y="130081"/>
                  </a:lnTo>
                  <a:lnTo>
                    <a:pt x="105860" y="146411"/>
                  </a:lnTo>
                  <a:lnTo>
                    <a:pt x="76200" y="152400"/>
                  </a:lnTo>
                  <a:lnTo>
                    <a:pt x="46539" y="146411"/>
                  </a:lnTo>
                  <a:lnTo>
                    <a:pt x="22318" y="130081"/>
                  </a:lnTo>
                  <a:lnTo>
                    <a:pt x="5988" y="105860"/>
                  </a:lnTo>
                  <a:lnTo>
                    <a:pt x="0" y="76200"/>
                  </a:lnTo>
                  <a:close/>
                </a:path>
              </a:pathLst>
            </a:custGeom>
            <a:ln w="28575">
              <a:solidFill>
                <a:srgbClr val="402000"/>
              </a:solidFill>
            </a:ln>
          </p:spPr>
          <p:txBody>
            <a:bodyPr wrap="square" lIns="0" tIns="0" rIns="0" bIns="0" rtlCol="0"/>
            <a:lstStyle/>
            <a:p>
              <a:endParaRPr/>
            </a:p>
          </p:txBody>
        </p:sp>
        <p:sp>
          <p:nvSpPr>
            <p:cNvPr id="8" name="object 8"/>
            <p:cNvSpPr/>
            <p:nvPr/>
          </p:nvSpPr>
          <p:spPr>
            <a:xfrm>
              <a:off x="2895600" y="3505200"/>
              <a:ext cx="228600" cy="0"/>
            </a:xfrm>
            <a:custGeom>
              <a:avLst/>
              <a:gdLst/>
              <a:ahLst/>
              <a:cxnLst/>
              <a:rect l="l" t="t" r="r" b="b"/>
              <a:pathLst>
                <a:path w="228600">
                  <a:moveTo>
                    <a:pt x="0" y="0"/>
                  </a:moveTo>
                  <a:lnTo>
                    <a:pt x="228600" y="1"/>
                  </a:lnTo>
                </a:path>
              </a:pathLst>
            </a:custGeom>
            <a:ln w="28575">
              <a:solidFill>
                <a:srgbClr val="402000"/>
              </a:solidFill>
            </a:ln>
          </p:spPr>
          <p:txBody>
            <a:bodyPr wrap="square" lIns="0" tIns="0" rIns="0" bIns="0" rtlCol="0"/>
            <a:lstStyle/>
            <a:p>
              <a:endParaRPr/>
            </a:p>
          </p:txBody>
        </p:sp>
      </p:grpSp>
      <p:graphicFrame>
        <p:nvGraphicFramePr>
          <p:cNvPr id="9" name="object 9"/>
          <p:cNvGraphicFramePr>
            <a:graphicFrameLocks noGrp="1"/>
          </p:cNvGraphicFramePr>
          <p:nvPr/>
        </p:nvGraphicFramePr>
        <p:xfrm>
          <a:off x="4862512" y="2814637"/>
          <a:ext cx="3200400" cy="2590800"/>
        </p:xfrm>
        <a:graphic>
          <a:graphicData uri="http://schemas.openxmlformats.org/drawingml/2006/table">
            <a:tbl>
              <a:tblPr firstRow="1" bandRow="1">
                <a:tableStyleId>{2D5ABB26-0587-4C30-8999-92F81FD0307C}</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518160">
                <a:tc>
                  <a:txBody>
                    <a:bodyPr/>
                    <a:lstStyle/>
                    <a:p>
                      <a:pPr algn="ctr">
                        <a:lnSpc>
                          <a:spcPct val="100000"/>
                        </a:lnSpc>
                        <a:spcBef>
                          <a:spcPts val="270"/>
                        </a:spcBef>
                      </a:pPr>
                      <a:r>
                        <a:rPr sz="2800" dirty="0">
                          <a:solidFill>
                            <a:srgbClr val="402000"/>
                          </a:solidFill>
                          <a:latin typeface="Arial"/>
                          <a:cs typeface="Arial"/>
                        </a:rPr>
                        <a:t>a</a:t>
                      </a:r>
                      <a:endParaRPr sz="2800">
                        <a:latin typeface="Arial"/>
                        <a:cs typeface="Arial"/>
                      </a:endParaRPr>
                    </a:p>
                  </a:txBody>
                  <a:tcPr marL="0" marR="0" marT="34290" marB="0">
                    <a:lnL w="38100">
                      <a:solidFill>
                        <a:srgbClr val="402000"/>
                      </a:solidFill>
                      <a:prstDash val="solid"/>
                    </a:lnL>
                    <a:lnR w="19050">
                      <a:solidFill>
                        <a:srgbClr val="402000"/>
                      </a:solidFill>
                      <a:prstDash val="solid"/>
                    </a:lnR>
                    <a:lnT w="38100">
                      <a:solidFill>
                        <a:srgbClr val="402000"/>
                      </a:solidFill>
                      <a:prstDash val="solid"/>
                    </a:lnT>
                    <a:lnB w="19050">
                      <a:solidFill>
                        <a:srgbClr val="402000"/>
                      </a:solidFill>
                      <a:prstDash val="solid"/>
                    </a:lnB>
                  </a:tcPr>
                </a:tc>
                <a:tc>
                  <a:txBody>
                    <a:bodyPr/>
                    <a:lstStyle/>
                    <a:p>
                      <a:pPr algn="ctr">
                        <a:lnSpc>
                          <a:spcPct val="100000"/>
                        </a:lnSpc>
                        <a:spcBef>
                          <a:spcPts val="270"/>
                        </a:spcBef>
                      </a:pPr>
                      <a:r>
                        <a:rPr sz="2800" dirty="0">
                          <a:solidFill>
                            <a:srgbClr val="402000"/>
                          </a:solidFill>
                          <a:latin typeface="Arial"/>
                          <a:cs typeface="Arial"/>
                        </a:rPr>
                        <a:t>b</a:t>
                      </a:r>
                      <a:endParaRPr sz="2800">
                        <a:latin typeface="Arial"/>
                        <a:cs typeface="Arial"/>
                      </a:endParaRPr>
                    </a:p>
                  </a:txBody>
                  <a:tcPr marL="0" marR="0" marT="34290" marB="0">
                    <a:lnL w="19050">
                      <a:solidFill>
                        <a:srgbClr val="402000"/>
                      </a:solidFill>
                      <a:prstDash val="solid"/>
                    </a:lnL>
                    <a:lnR w="19050">
                      <a:solidFill>
                        <a:srgbClr val="402000"/>
                      </a:solidFill>
                      <a:prstDash val="solid"/>
                    </a:lnR>
                    <a:lnT w="38100">
                      <a:solidFill>
                        <a:srgbClr val="402000"/>
                      </a:solidFill>
                      <a:prstDash val="solid"/>
                    </a:lnT>
                    <a:lnB w="19050">
                      <a:solidFill>
                        <a:srgbClr val="402000"/>
                      </a:solidFill>
                      <a:prstDash val="solid"/>
                    </a:lnB>
                  </a:tcPr>
                </a:tc>
                <a:tc>
                  <a:txBody>
                    <a:bodyPr/>
                    <a:lstStyle/>
                    <a:p>
                      <a:pPr algn="ctr">
                        <a:lnSpc>
                          <a:spcPct val="100000"/>
                        </a:lnSpc>
                        <a:spcBef>
                          <a:spcPts val="270"/>
                        </a:spcBef>
                      </a:pPr>
                      <a:r>
                        <a:rPr sz="2800" dirty="0">
                          <a:solidFill>
                            <a:srgbClr val="402000"/>
                          </a:solidFill>
                          <a:latin typeface="Arial"/>
                          <a:cs typeface="Arial"/>
                        </a:rPr>
                        <a:t>z</a:t>
                      </a:r>
                      <a:endParaRPr sz="2800">
                        <a:latin typeface="Arial"/>
                        <a:cs typeface="Arial"/>
                      </a:endParaRPr>
                    </a:p>
                  </a:txBody>
                  <a:tcPr marL="0" marR="0" marT="34290" marB="0">
                    <a:lnL w="19050">
                      <a:solidFill>
                        <a:srgbClr val="402000"/>
                      </a:solidFill>
                      <a:prstDash val="solid"/>
                    </a:lnL>
                    <a:lnR w="38100">
                      <a:solidFill>
                        <a:srgbClr val="402000"/>
                      </a:solidFill>
                      <a:prstDash val="solid"/>
                    </a:lnR>
                    <a:lnT w="38100">
                      <a:solidFill>
                        <a:srgbClr val="402000"/>
                      </a:solidFill>
                      <a:prstDash val="solid"/>
                    </a:lnT>
                    <a:lnB w="19050">
                      <a:solidFill>
                        <a:srgbClr val="402000"/>
                      </a:solidFill>
                      <a:prstDash val="solid"/>
                    </a:lnB>
                  </a:tcPr>
                </a:tc>
                <a:extLst>
                  <a:ext uri="{0D108BD9-81ED-4DB2-BD59-A6C34878D82A}">
                    <a16:rowId xmlns:a16="http://schemas.microsoft.com/office/drawing/2014/main" val="10000"/>
                  </a:ext>
                </a:extLst>
              </a:tr>
              <a:tr h="518160">
                <a:tc>
                  <a:txBody>
                    <a:bodyPr/>
                    <a:lstStyle/>
                    <a:p>
                      <a:pPr algn="ctr">
                        <a:lnSpc>
                          <a:spcPct val="100000"/>
                        </a:lnSpc>
                        <a:spcBef>
                          <a:spcPts val="265"/>
                        </a:spcBef>
                      </a:pPr>
                      <a:r>
                        <a:rPr sz="2800" dirty="0">
                          <a:solidFill>
                            <a:srgbClr val="402000"/>
                          </a:solidFill>
                          <a:latin typeface="Arial"/>
                          <a:cs typeface="Arial"/>
                        </a:rPr>
                        <a:t>0</a:t>
                      </a:r>
                      <a:endParaRPr sz="2800">
                        <a:latin typeface="Arial"/>
                        <a:cs typeface="Arial"/>
                      </a:endParaRPr>
                    </a:p>
                  </a:txBody>
                  <a:tcPr marL="0" marR="0" marT="33655" marB="0">
                    <a:lnL w="3810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0</a:t>
                      </a:r>
                      <a:endParaRPr sz="2800">
                        <a:latin typeface="Arial"/>
                        <a:cs typeface="Arial"/>
                      </a:endParaRPr>
                    </a:p>
                  </a:txBody>
                  <a:tcPr marL="0" marR="0" marT="33655"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19050">
                      <a:solidFill>
                        <a:srgbClr val="402000"/>
                      </a:solidFill>
                      <a:prstDash val="solid"/>
                    </a:lnL>
                    <a:lnR w="3810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1"/>
                  </a:ext>
                </a:extLst>
              </a:tr>
              <a:tr h="518160">
                <a:tc>
                  <a:txBody>
                    <a:bodyPr/>
                    <a:lstStyle/>
                    <a:p>
                      <a:pPr algn="ctr">
                        <a:lnSpc>
                          <a:spcPct val="100000"/>
                        </a:lnSpc>
                        <a:spcBef>
                          <a:spcPts val="265"/>
                        </a:spcBef>
                      </a:pPr>
                      <a:r>
                        <a:rPr sz="2800" dirty="0">
                          <a:solidFill>
                            <a:srgbClr val="402000"/>
                          </a:solidFill>
                          <a:latin typeface="Arial"/>
                          <a:cs typeface="Arial"/>
                        </a:rPr>
                        <a:t>0</a:t>
                      </a:r>
                      <a:endParaRPr sz="2800">
                        <a:latin typeface="Arial"/>
                        <a:cs typeface="Arial"/>
                      </a:endParaRPr>
                    </a:p>
                  </a:txBody>
                  <a:tcPr marL="0" marR="0" marT="33655" marB="0">
                    <a:lnL w="3810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19050">
                      <a:solidFill>
                        <a:srgbClr val="402000"/>
                      </a:solidFill>
                      <a:prstDash val="solid"/>
                    </a:lnL>
                    <a:lnR w="3810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2"/>
                  </a:ext>
                </a:extLst>
              </a:tr>
              <a:tr h="518160">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3810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0</a:t>
                      </a:r>
                      <a:endParaRPr sz="2800">
                        <a:latin typeface="Arial"/>
                        <a:cs typeface="Arial"/>
                      </a:endParaRPr>
                    </a:p>
                  </a:txBody>
                  <a:tcPr marL="0" marR="0" marT="33655"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19050">
                      <a:solidFill>
                        <a:srgbClr val="402000"/>
                      </a:solidFill>
                      <a:prstDash val="solid"/>
                    </a:lnL>
                    <a:lnR w="3810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3"/>
                  </a:ext>
                </a:extLst>
              </a:tr>
              <a:tr h="518160">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38100">
                      <a:solidFill>
                        <a:srgbClr val="402000"/>
                      </a:solidFill>
                      <a:prstDash val="solid"/>
                    </a:lnL>
                    <a:lnR w="19050">
                      <a:solidFill>
                        <a:srgbClr val="402000"/>
                      </a:solidFill>
                      <a:prstDash val="solid"/>
                    </a:lnR>
                    <a:lnT w="19050">
                      <a:solidFill>
                        <a:srgbClr val="402000"/>
                      </a:solidFill>
                      <a:prstDash val="solid"/>
                    </a:lnT>
                    <a:lnB w="3810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1</a:t>
                      </a:r>
                      <a:endParaRPr sz="2800">
                        <a:latin typeface="Arial"/>
                        <a:cs typeface="Arial"/>
                      </a:endParaRPr>
                    </a:p>
                  </a:txBody>
                  <a:tcPr marL="0" marR="0" marT="33655" marB="0">
                    <a:lnL w="19050">
                      <a:solidFill>
                        <a:srgbClr val="402000"/>
                      </a:solidFill>
                      <a:prstDash val="solid"/>
                    </a:lnL>
                    <a:lnR w="19050">
                      <a:solidFill>
                        <a:srgbClr val="402000"/>
                      </a:solidFill>
                      <a:prstDash val="solid"/>
                    </a:lnR>
                    <a:lnT w="19050">
                      <a:solidFill>
                        <a:srgbClr val="402000"/>
                      </a:solidFill>
                      <a:prstDash val="solid"/>
                    </a:lnT>
                    <a:lnB w="38100">
                      <a:solidFill>
                        <a:srgbClr val="402000"/>
                      </a:solidFill>
                      <a:prstDash val="solid"/>
                    </a:lnB>
                  </a:tcPr>
                </a:tc>
                <a:tc>
                  <a:txBody>
                    <a:bodyPr/>
                    <a:lstStyle/>
                    <a:p>
                      <a:pPr algn="ctr">
                        <a:lnSpc>
                          <a:spcPct val="100000"/>
                        </a:lnSpc>
                        <a:spcBef>
                          <a:spcPts val="265"/>
                        </a:spcBef>
                      </a:pPr>
                      <a:r>
                        <a:rPr sz="2800" dirty="0">
                          <a:solidFill>
                            <a:srgbClr val="402000"/>
                          </a:solidFill>
                          <a:latin typeface="Arial"/>
                          <a:cs typeface="Arial"/>
                        </a:rPr>
                        <a:t>0</a:t>
                      </a:r>
                      <a:endParaRPr sz="2800">
                        <a:latin typeface="Arial"/>
                        <a:cs typeface="Arial"/>
                      </a:endParaRPr>
                    </a:p>
                  </a:txBody>
                  <a:tcPr marL="0" marR="0" marT="33655" marB="0">
                    <a:lnL w="19050">
                      <a:solidFill>
                        <a:srgbClr val="402000"/>
                      </a:solidFill>
                      <a:prstDash val="solid"/>
                    </a:lnL>
                    <a:lnR w="38100">
                      <a:solidFill>
                        <a:srgbClr val="402000"/>
                      </a:solidFill>
                      <a:prstDash val="solid"/>
                    </a:lnR>
                    <a:lnT w="19050">
                      <a:solidFill>
                        <a:srgbClr val="402000"/>
                      </a:solidFill>
                      <a:prstDash val="solid"/>
                    </a:lnT>
                    <a:lnB w="38100">
                      <a:solidFill>
                        <a:srgbClr val="402000"/>
                      </a:solidFill>
                      <a:prstDash val="solid"/>
                    </a:lnB>
                  </a:tcPr>
                </a:tc>
                <a:extLst>
                  <a:ext uri="{0D108BD9-81ED-4DB2-BD59-A6C34878D82A}">
                    <a16:rowId xmlns:a16="http://schemas.microsoft.com/office/drawing/2014/main" val="10004"/>
                  </a:ext>
                </a:extLst>
              </a:tr>
            </a:tbl>
          </a:graphicData>
        </a:graphic>
      </p:graphicFrame>
      <p:sp>
        <p:nvSpPr>
          <p:cNvPr id="13" name="object 13"/>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27</a:t>
            </a:fld>
            <a:endParaRPr dirty="0"/>
          </a:p>
        </p:txBody>
      </p:sp>
      <p:sp>
        <p:nvSpPr>
          <p:cNvPr id="10" name="object 10"/>
          <p:cNvSpPr txBox="1"/>
          <p:nvPr/>
        </p:nvSpPr>
        <p:spPr>
          <a:xfrm>
            <a:off x="1230312" y="3038347"/>
            <a:ext cx="130175" cy="299720"/>
          </a:xfrm>
          <a:prstGeom prst="rect">
            <a:avLst/>
          </a:prstGeom>
        </p:spPr>
        <p:txBody>
          <a:bodyPr vert="horz" wrap="square" lIns="0" tIns="12700" rIns="0" bIns="0" rtlCol="0">
            <a:spAutoFit/>
          </a:bodyPr>
          <a:lstStyle/>
          <a:p>
            <a:pPr marL="12700">
              <a:lnSpc>
                <a:spcPct val="100000"/>
              </a:lnSpc>
              <a:spcBef>
                <a:spcPts val="100"/>
              </a:spcBef>
            </a:pPr>
            <a:r>
              <a:rPr sz="1800" spc="-185" dirty="0">
                <a:solidFill>
                  <a:srgbClr val="402000"/>
                </a:solidFill>
                <a:latin typeface="Arial"/>
                <a:cs typeface="Arial"/>
              </a:rPr>
              <a:t>a</a:t>
            </a:r>
            <a:endParaRPr sz="1800">
              <a:latin typeface="Arial"/>
              <a:cs typeface="Arial"/>
            </a:endParaRPr>
          </a:p>
        </p:txBody>
      </p:sp>
      <p:sp>
        <p:nvSpPr>
          <p:cNvPr id="11" name="object 11"/>
          <p:cNvSpPr txBox="1"/>
          <p:nvPr/>
        </p:nvSpPr>
        <p:spPr>
          <a:xfrm>
            <a:off x="1230312" y="3571747"/>
            <a:ext cx="130175" cy="299720"/>
          </a:xfrm>
          <a:prstGeom prst="rect">
            <a:avLst/>
          </a:prstGeom>
        </p:spPr>
        <p:txBody>
          <a:bodyPr vert="horz" wrap="square" lIns="0" tIns="12700" rIns="0" bIns="0" rtlCol="0">
            <a:spAutoFit/>
          </a:bodyPr>
          <a:lstStyle/>
          <a:p>
            <a:pPr marL="12700">
              <a:lnSpc>
                <a:spcPct val="100000"/>
              </a:lnSpc>
              <a:spcBef>
                <a:spcPts val="100"/>
              </a:spcBef>
            </a:pPr>
            <a:r>
              <a:rPr sz="1800" spc="-185" dirty="0">
                <a:solidFill>
                  <a:srgbClr val="402000"/>
                </a:solidFill>
                <a:latin typeface="Arial"/>
                <a:cs typeface="Arial"/>
              </a:rPr>
              <a:t>b</a:t>
            </a:r>
            <a:endParaRPr sz="1800">
              <a:latin typeface="Arial"/>
              <a:cs typeface="Arial"/>
            </a:endParaRPr>
          </a:p>
        </p:txBody>
      </p:sp>
      <p:sp>
        <p:nvSpPr>
          <p:cNvPr id="12" name="object 12"/>
          <p:cNvSpPr txBox="1"/>
          <p:nvPr/>
        </p:nvSpPr>
        <p:spPr>
          <a:xfrm>
            <a:off x="3279775" y="3309620"/>
            <a:ext cx="119380" cy="299720"/>
          </a:xfrm>
          <a:prstGeom prst="rect">
            <a:avLst/>
          </a:prstGeom>
        </p:spPr>
        <p:txBody>
          <a:bodyPr vert="horz" wrap="square" lIns="0" tIns="12700" rIns="0" bIns="0" rtlCol="0">
            <a:spAutoFit/>
          </a:bodyPr>
          <a:lstStyle/>
          <a:p>
            <a:pPr marL="12700">
              <a:lnSpc>
                <a:spcPct val="100000"/>
              </a:lnSpc>
              <a:spcBef>
                <a:spcPts val="100"/>
              </a:spcBef>
            </a:pPr>
            <a:r>
              <a:rPr sz="1800" spc="-165" dirty="0">
                <a:solidFill>
                  <a:srgbClr val="402000"/>
                </a:solidFill>
                <a:latin typeface="Arial"/>
                <a:cs typeface="Arial"/>
              </a:rPr>
              <a:t>z</a:t>
            </a:r>
            <a:endParaRPr sz="1800">
              <a:latin typeface="Arial"/>
              <a:cs typeface="Arial"/>
            </a:endParaRPr>
          </a:p>
        </p:txBody>
      </p:sp>
    </p:spTree>
    <p:extLst>
      <p:ext uri="{BB962C8B-B14F-4D97-AF65-F5344CB8AC3E}">
        <p14:creationId xmlns:p14="http://schemas.microsoft.com/office/powerpoint/2010/main" val="1467812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25475"/>
            <a:ext cx="4853305" cy="635000"/>
          </a:xfrm>
          <a:prstGeom prst="rect">
            <a:avLst/>
          </a:prstGeom>
        </p:spPr>
        <p:txBody>
          <a:bodyPr vert="horz" wrap="square" lIns="0" tIns="12700" rIns="0" bIns="0" rtlCol="0">
            <a:spAutoFit/>
          </a:bodyPr>
          <a:lstStyle/>
          <a:p>
            <a:pPr marL="12700">
              <a:lnSpc>
                <a:spcPct val="100000"/>
              </a:lnSpc>
              <a:spcBef>
                <a:spcPts val="100"/>
              </a:spcBef>
            </a:pPr>
            <a:r>
              <a:rPr sz="4000" spc="-5" dirty="0"/>
              <a:t>Example VHDL</a:t>
            </a:r>
            <a:r>
              <a:rPr sz="4000" spc="-55" dirty="0"/>
              <a:t> </a:t>
            </a:r>
            <a:r>
              <a:rPr sz="4000" spc="-5" dirty="0"/>
              <a:t>Code</a:t>
            </a:r>
            <a:endParaRPr sz="4000"/>
          </a:p>
        </p:txBody>
      </p:sp>
      <p:sp>
        <p:nvSpPr>
          <p:cNvPr id="3" name="object 3"/>
          <p:cNvSpPr/>
          <p:nvPr/>
        </p:nvSpPr>
        <p:spPr>
          <a:xfrm>
            <a:off x="4419600" y="2906712"/>
            <a:ext cx="304800" cy="609600"/>
          </a:xfrm>
          <a:custGeom>
            <a:avLst/>
            <a:gdLst/>
            <a:ahLst/>
            <a:cxnLst/>
            <a:rect l="l" t="t" r="r" b="b"/>
            <a:pathLst>
              <a:path w="304800" h="609600">
                <a:moveTo>
                  <a:pt x="0" y="0"/>
                </a:moveTo>
                <a:lnTo>
                  <a:pt x="59320" y="3992"/>
                </a:lnTo>
                <a:lnTo>
                  <a:pt x="107763" y="14879"/>
                </a:lnTo>
                <a:lnTo>
                  <a:pt x="140423" y="31027"/>
                </a:lnTo>
                <a:lnTo>
                  <a:pt x="152400" y="50801"/>
                </a:lnTo>
                <a:lnTo>
                  <a:pt x="152400" y="253999"/>
                </a:lnTo>
                <a:lnTo>
                  <a:pt x="164376" y="273773"/>
                </a:lnTo>
                <a:lnTo>
                  <a:pt x="197037" y="289921"/>
                </a:lnTo>
                <a:lnTo>
                  <a:pt x="245479" y="300808"/>
                </a:lnTo>
                <a:lnTo>
                  <a:pt x="304800" y="304800"/>
                </a:lnTo>
                <a:lnTo>
                  <a:pt x="245479" y="308792"/>
                </a:lnTo>
                <a:lnTo>
                  <a:pt x="197037" y="319679"/>
                </a:lnTo>
                <a:lnTo>
                  <a:pt x="164376" y="335827"/>
                </a:lnTo>
                <a:lnTo>
                  <a:pt x="152400" y="355601"/>
                </a:lnTo>
                <a:lnTo>
                  <a:pt x="152400" y="558799"/>
                </a:lnTo>
                <a:lnTo>
                  <a:pt x="140423" y="578573"/>
                </a:lnTo>
                <a:lnTo>
                  <a:pt x="107763" y="594720"/>
                </a:lnTo>
                <a:lnTo>
                  <a:pt x="59320" y="605608"/>
                </a:lnTo>
                <a:lnTo>
                  <a:pt x="0" y="609600"/>
                </a:lnTo>
              </a:path>
            </a:pathLst>
          </a:custGeom>
          <a:ln w="28575">
            <a:solidFill>
              <a:srgbClr val="402000"/>
            </a:solidFill>
          </a:ln>
        </p:spPr>
        <p:txBody>
          <a:bodyPr wrap="square" lIns="0" tIns="0" rIns="0" bIns="0" rtlCol="0"/>
          <a:lstStyle/>
          <a:p>
            <a:endParaRPr/>
          </a:p>
        </p:txBody>
      </p:sp>
      <p:sp>
        <p:nvSpPr>
          <p:cNvPr id="4" name="object 4"/>
          <p:cNvSpPr/>
          <p:nvPr/>
        </p:nvSpPr>
        <p:spPr>
          <a:xfrm>
            <a:off x="4419600" y="3592512"/>
            <a:ext cx="304800" cy="1600200"/>
          </a:xfrm>
          <a:custGeom>
            <a:avLst/>
            <a:gdLst/>
            <a:ahLst/>
            <a:cxnLst/>
            <a:rect l="l" t="t" r="r" b="b"/>
            <a:pathLst>
              <a:path w="304800" h="1600200">
                <a:moveTo>
                  <a:pt x="0" y="0"/>
                </a:moveTo>
                <a:lnTo>
                  <a:pt x="48170" y="6798"/>
                </a:lnTo>
                <a:lnTo>
                  <a:pt x="90006" y="25728"/>
                </a:lnTo>
                <a:lnTo>
                  <a:pt x="122996" y="54595"/>
                </a:lnTo>
                <a:lnTo>
                  <a:pt x="144631" y="91201"/>
                </a:lnTo>
                <a:lnTo>
                  <a:pt x="152401" y="133350"/>
                </a:lnTo>
                <a:lnTo>
                  <a:pt x="152401" y="666750"/>
                </a:lnTo>
                <a:lnTo>
                  <a:pt x="160170" y="708899"/>
                </a:lnTo>
                <a:lnTo>
                  <a:pt x="181805" y="745505"/>
                </a:lnTo>
                <a:lnTo>
                  <a:pt x="214795" y="774371"/>
                </a:lnTo>
                <a:lnTo>
                  <a:pt x="256631" y="793302"/>
                </a:lnTo>
                <a:lnTo>
                  <a:pt x="304802" y="800100"/>
                </a:lnTo>
                <a:lnTo>
                  <a:pt x="256631" y="806898"/>
                </a:lnTo>
                <a:lnTo>
                  <a:pt x="214795" y="825829"/>
                </a:lnTo>
                <a:lnTo>
                  <a:pt x="181805" y="854695"/>
                </a:lnTo>
                <a:lnTo>
                  <a:pt x="160170" y="891301"/>
                </a:lnTo>
                <a:lnTo>
                  <a:pt x="152401" y="933450"/>
                </a:lnTo>
                <a:lnTo>
                  <a:pt x="152401" y="1466850"/>
                </a:lnTo>
                <a:lnTo>
                  <a:pt x="144631" y="1509000"/>
                </a:lnTo>
                <a:lnTo>
                  <a:pt x="122996" y="1545606"/>
                </a:lnTo>
                <a:lnTo>
                  <a:pt x="90006" y="1574472"/>
                </a:lnTo>
                <a:lnTo>
                  <a:pt x="48170" y="1593402"/>
                </a:lnTo>
                <a:lnTo>
                  <a:pt x="0" y="1600200"/>
                </a:lnTo>
              </a:path>
            </a:pathLst>
          </a:custGeom>
          <a:ln w="28575">
            <a:solidFill>
              <a:srgbClr val="402000"/>
            </a:solidFill>
          </a:ln>
        </p:spPr>
        <p:txBody>
          <a:bodyPr wrap="square" lIns="0" tIns="0" rIns="0" bIns="0" rtlCol="0"/>
          <a:lstStyle/>
          <a:p>
            <a:endParaRPr/>
          </a:p>
        </p:txBody>
      </p:sp>
      <p:sp>
        <p:nvSpPr>
          <p:cNvPr id="5" name="object 5"/>
          <p:cNvSpPr/>
          <p:nvPr/>
        </p:nvSpPr>
        <p:spPr>
          <a:xfrm>
            <a:off x="4419600" y="5421312"/>
            <a:ext cx="304800" cy="914400"/>
          </a:xfrm>
          <a:custGeom>
            <a:avLst/>
            <a:gdLst/>
            <a:ahLst/>
            <a:cxnLst/>
            <a:rect l="l" t="t" r="r" b="b"/>
            <a:pathLst>
              <a:path w="304800" h="914400">
                <a:moveTo>
                  <a:pt x="0" y="0"/>
                </a:moveTo>
                <a:lnTo>
                  <a:pt x="59320" y="5988"/>
                </a:lnTo>
                <a:lnTo>
                  <a:pt x="107763" y="22318"/>
                </a:lnTo>
                <a:lnTo>
                  <a:pt x="140423" y="46539"/>
                </a:lnTo>
                <a:lnTo>
                  <a:pt x="152400" y="76200"/>
                </a:lnTo>
                <a:lnTo>
                  <a:pt x="152400" y="381000"/>
                </a:lnTo>
                <a:lnTo>
                  <a:pt x="164376" y="410660"/>
                </a:lnTo>
                <a:lnTo>
                  <a:pt x="197037" y="434881"/>
                </a:lnTo>
                <a:lnTo>
                  <a:pt x="245479" y="451212"/>
                </a:lnTo>
                <a:lnTo>
                  <a:pt x="304800" y="457200"/>
                </a:lnTo>
                <a:lnTo>
                  <a:pt x="245479" y="463188"/>
                </a:lnTo>
                <a:lnTo>
                  <a:pt x="197037" y="479518"/>
                </a:lnTo>
                <a:lnTo>
                  <a:pt x="164376" y="503739"/>
                </a:lnTo>
                <a:lnTo>
                  <a:pt x="152400" y="533400"/>
                </a:lnTo>
                <a:lnTo>
                  <a:pt x="152400" y="838200"/>
                </a:lnTo>
                <a:lnTo>
                  <a:pt x="140423" y="867860"/>
                </a:lnTo>
                <a:lnTo>
                  <a:pt x="107763" y="892082"/>
                </a:lnTo>
                <a:lnTo>
                  <a:pt x="59320" y="908412"/>
                </a:lnTo>
                <a:lnTo>
                  <a:pt x="0" y="914400"/>
                </a:lnTo>
              </a:path>
            </a:pathLst>
          </a:custGeom>
          <a:ln w="28575">
            <a:solidFill>
              <a:srgbClr val="402000"/>
            </a:solidFill>
          </a:ln>
        </p:spPr>
        <p:txBody>
          <a:bodyPr wrap="square" lIns="0" tIns="0" rIns="0" bIns="0" rtlCol="0"/>
          <a:lstStyle/>
          <a:p>
            <a:endParaRPr/>
          </a:p>
        </p:txBody>
      </p:sp>
      <p:sp>
        <p:nvSpPr>
          <p:cNvPr id="6" name="object 6"/>
          <p:cNvSpPr txBox="1"/>
          <p:nvPr/>
        </p:nvSpPr>
        <p:spPr>
          <a:xfrm>
            <a:off x="459740" y="1005331"/>
            <a:ext cx="7824470" cy="1577340"/>
          </a:xfrm>
          <a:prstGeom prst="rect">
            <a:avLst/>
          </a:prstGeom>
        </p:spPr>
        <p:txBody>
          <a:bodyPr vert="horz" wrap="square" lIns="0" tIns="55244" rIns="0" bIns="0" rtlCol="0">
            <a:spAutoFit/>
          </a:bodyPr>
          <a:lstStyle/>
          <a:p>
            <a:pPr marL="355600" indent="-342900">
              <a:lnSpc>
                <a:spcPct val="100000"/>
              </a:lnSpc>
              <a:spcBef>
                <a:spcPts val="434"/>
              </a:spcBef>
              <a:buClr>
                <a:srgbClr val="000000"/>
              </a:buClr>
              <a:buChar char="•"/>
              <a:tabLst>
                <a:tab pos="354965" algn="l"/>
                <a:tab pos="355600" algn="l"/>
              </a:tabLst>
            </a:pPr>
            <a:r>
              <a:rPr sz="2400" dirty="0">
                <a:solidFill>
                  <a:srgbClr val="402000"/>
                </a:solidFill>
                <a:latin typeface="Arial"/>
                <a:cs typeface="Arial"/>
              </a:rPr>
              <a:t>3 </a:t>
            </a:r>
            <a:r>
              <a:rPr sz="2400" spc="-5" dirty="0">
                <a:solidFill>
                  <a:srgbClr val="402000"/>
                </a:solidFill>
                <a:latin typeface="Arial"/>
                <a:cs typeface="Arial"/>
              </a:rPr>
              <a:t>sections to </a:t>
            </a:r>
            <a:r>
              <a:rPr sz="2400" dirty="0">
                <a:solidFill>
                  <a:srgbClr val="402000"/>
                </a:solidFill>
                <a:latin typeface="Arial"/>
                <a:cs typeface="Arial"/>
              </a:rPr>
              <a:t>a piece of </a:t>
            </a:r>
            <a:r>
              <a:rPr sz="2400" spc="-5" dirty="0">
                <a:solidFill>
                  <a:srgbClr val="402000"/>
                </a:solidFill>
                <a:latin typeface="Arial"/>
                <a:cs typeface="Arial"/>
              </a:rPr>
              <a:t>VHDL</a:t>
            </a:r>
            <a:r>
              <a:rPr sz="2400" spc="-40" dirty="0">
                <a:solidFill>
                  <a:srgbClr val="402000"/>
                </a:solidFill>
                <a:latin typeface="Arial"/>
                <a:cs typeface="Arial"/>
              </a:rPr>
              <a:t> </a:t>
            </a:r>
            <a:r>
              <a:rPr sz="2400" dirty="0">
                <a:solidFill>
                  <a:srgbClr val="402000"/>
                </a:solidFill>
                <a:latin typeface="Arial"/>
                <a:cs typeface="Arial"/>
              </a:rPr>
              <a:t>code</a:t>
            </a:r>
            <a:endParaRPr sz="2400">
              <a:latin typeface="Arial"/>
              <a:cs typeface="Arial"/>
            </a:endParaRPr>
          </a:p>
          <a:p>
            <a:pPr marL="355600" indent="-342900">
              <a:lnSpc>
                <a:spcPct val="100000"/>
              </a:lnSpc>
              <a:spcBef>
                <a:spcPts val="335"/>
              </a:spcBef>
              <a:buClr>
                <a:srgbClr val="000000"/>
              </a:buClr>
              <a:buChar char="•"/>
              <a:tabLst>
                <a:tab pos="354965" algn="l"/>
                <a:tab pos="355600" algn="l"/>
              </a:tabLst>
            </a:pPr>
            <a:r>
              <a:rPr sz="2400" spc="-5" dirty="0">
                <a:solidFill>
                  <a:srgbClr val="402000"/>
                </a:solidFill>
                <a:latin typeface="Arial"/>
                <a:cs typeface="Arial"/>
              </a:rPr>
              <a:t>File extension for </a:t>
            </a:r>
            <a:r>
              <a:rPr sz="2400" dirty="0">
                <a:solidFill>
                  <a:srgbClr val="402000"/>
                </a:solidFill>
                <a:latin typeface="Arial"/>
                <a:cs typeface="Arial"/>
              </a:rPr>
              <a:t>a </a:t>
            </a:r>
            <a:r>
              <a:rPr sz="2400" spc="-5" dirty="0">
                <a:solidFill>
                  <a:srgbClr val="402000"/>
                </a:solidFill>
                <a:latin typeface="Arial"/>
                <a:cs typeface="Arial"/>
              </a:rPr>
              <a:t>VHDL file </a:t>
            </a:r>
            <a:r>
              <a:rPr sz="2400" dirty="0">
                <a:solidFill>
                  <a:srgbClr val="402000"/>
                </a:solidFill>
                <a:latin typeface="Arial"/>
                <a:cs typeface="Arial"/>
              </a:rPr>
              <a:t>is</a:t>
            </a:r>
            <a:r>
              <a:rPr sz="2400" spc="-10" dirty="0">
                <a:solidFill>
                  <a:srgbClr val="402000"/>
                </a:solidFill>
                <a:latin typeface="Arial"/>
                <a:cs typeface="Arial"/>
              </a:rPr>
              <a:t> </a:t>
            </a:r>
            <a:r>
              <a:rPr sz="2400" spc="-5" dirty="0">
                <a:solidFill>
                  <a:srgbClr val="402000"/>
                </a:solidFill>
                <a:latin typeface="Arial"/>
                <a:cs typeface="Arial"/>
              </a:rPr>
              <a:t>.vhd</a:t>
            </a:r>
            <a:endParaRPr sz="2400">
              <a:latin typeface="Arial"/>
              <a:cs typeface="Arial"/>
            </a:endParaRPr>
          </a:p>
          <a:p>
            <a:pPr marL="355600" marR="5080" indent="-342900">
              <a:lnSpc>
                <a:spcPts val="2590"/>
              </a:lnSpc>
              <a:spcBef>
                <a:spcPts val="640"/>
              </a:spcBef>
              <a:buClr>
                <a:srgbClr val="000000"/>
              </a:buClr>
              <a:buChar char="•"/>
              <a:tabLst>
                <a:tab pos="354965" algn="l"/>
                <a:tab pos="355600" algn="l"/>
              </a:tabLst>
            </a:pPr>
            <a:r>
              <a:rPr sz="2400" dirty="0">
                <a:solidFill>
                  <a:srgbClr val="402000"/>
                </a:solidFill>
                <a:latin typeface="Arial"/>
                <a:cs typeface="Arial"/>
              </a:rPr>
              <a:t>Name of </a:t>
            </a:r>
            <a:r>
              <a:rPr sz="2400" spc="-5" dirty="0">
                <a:solidFill>
                  <a:srgbClr val="402000"/>
                </a:solidFill>
                <a:latin typeface="Arial"/>
                <a:cs typeface="Arial"/>
              </a:rPr>
              <a:t>the file </a:t>
            </a:r>
            <a:r>
              <a:rPr sz="2400" dirty="0">
                <a:solidFill>
                  <a:srgbClr val="BA2D2D"/>
                </a:solidFill>
                <a:latin typeface="Arial"/>
                <a:cs typeface="Arial"/>
              </a:rPr>
              <a:t>should be </a:t>
            </a:r>
            <a:r>
              <a:rPr sz="2400" spc="-5" dirty="0">
                <a:solidFill>
                  <a:srgbClr val="402000"/>
                </a:solidFill>
                <a:latin typeface="Arial"/>
                <a:cs typeface="Arial"/>
              </a:rPr>
              <a:t>the </a:t>
            </a:r>
            <a:r>
              <a:rPr sz="2400" dirty="0">
                <a:solidFill>
                  <a:srgbClr val="402000"/>
                </a:solidFill>
                <a:latin typeface="Arial"/>
                <a:cs typeface="Arial"/>
              </a:rPr>
              <a:t>same as </a:t>
            </a:r>
            <a:r>
              <a:rPr sz="2400" spc="-5" dirty="0">
                <a:solidFill>
                  <a:srgbClr val="402000"/>
                </a:solidFill>
                <a:latin typeface="Arial"/>
                <a:cs typeface="Arial"/>
              </a:rPr>
              <a:t>the entity </a:t>
            </a:r>
            <a:r>
              <a:rPr sz="2400" dirty="0">
                <a:solidFill>
                  <a:srgbClr val="402000"/>
                </a:solidFill>
                <a:latin typeface="Arial"/>
                <a:cs typeface="Arial"/>
              </a:rPr>
              <a:t>name  </a:t>
            </a:r>
            <a:r>
              <a:rPr sz="2400" spc="-5" dirty="0">
                <a:solidFill>
                  <a:srgbClr val="402000"/>
                </a:solidFill>
                <a:latin typeface="Arial"/>
                <a:cs typeface="Arial"/>
              </a:rPr>
              <a:t>(nand_gate.vhd) [</a:t>
            </a:r>
            <a:r>
              <a:rPr sz="2400" spc="-5" dirty="0">
                <a:solidFill>
                  <a:srgbClr val="BA2D2D"/>
                </a:solidFill>
                <a:latin typeface="Arial"/>
                <a:cs typeface="Arial"/>
              </a:rPr>
              <a:t>OpenCores </a:t>
            </a:r>
            <a:r>
              <a:rPr sz="2400" dirty="0">
                <a:solidFill>
                  <a:srgbClr val="BA2D2D"/>
                </a:solidFill>
                <a:latin typeface="Arial"/>
                <a:cs typeface="Arial"/>
              </a:rPr>
              <a:t>Coding</a:t>
            </a:r>
            <a:r>
              <a:rPr sz="2400" spc="5" dirty="0">
                <a:solidFill>
                  <a:srgbClr val="BA2D2D"/>
                </a:solidFill>
                <a:latin typeface="Arial"/>
                <a:cs typeface="Arial"/>
              </a:rPr>
              <a:t> </a:t>
            </a:r>
            <a:r>
              <a:rPr sz="2400" spc="-5" dirty="0">
                <a:solidFill>
                  <a:srgbClr val="BA2D2D"/>
                </a:solidFill>
                <a:latin typeface="Arial"/>
                <a:cs typeface="Arial"/>
              </a:rPr>
              <a:t>Guidelines</a:t>
            </a:r>
            <a:r>
              <a:rPr sz="2400" spc="-5" dirty="0">
                <a:solidFill>
                  <a:srgbClr val="402000"/>
                </a:solidFill>
                <a:latin typeface="Arial"/>
                <a:cs typeface="Arial"/>
              </a:rPr>
              <a:t>]</a:t>
            </a:r>
            <a:endParaRPr sz="2400">
              <a:latin typeface="Arial"/>
              <a:cs typeface="Arial"/>
            </a:endParaRPr>
          </a:p>
        </p:txBody>
      </p:sp>
      <p:sp>
        <p:nvSpPr>
          <p:cNvPr id="7" name="object 7"/>
          <p:cNvSpPr txBox="1"/>
          <p:nvPr/>
        </p:nvSpPr>
        <p:spPr>
          <a:xfrm>
            <a:off x="4879340" y="3081020"/>
            <a:ext cx="26676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402000"/>
                </a:solidFill>
                <a:latin typeface="Arial"/>
                <a:cs typeface="Arial"/>
              </a:rPr>
              <a:t>LIBRARY</a:t>
            </a:r>
            <a:r>
              <a:rPr sz="1800" spc="-100" dirty="0">
                <a:solidFill>
                  <a:srgbClr val="402000"/>
                </a:solidFill>
                <a:latin typeface="Arial"/>
                <a:cs typeface="Arial"/>
              </a:rPr>
              <a:t> </a:t>
            </a:r>
            <a:r>
              <a:rPr sz="1800" spc="-15" dirty="0">
                <a:solidFill>
                  <a:srgbClr val="402000"/>
                </a:solidFill>
                <a:latin typeface="Arial"/>
                <a:cs typeface="Arial"/>
              </a:rPr>
              <a:t>DECLARATION</a:t>
            </a:r>
            <a:endParaRPr sz="1800">
              <a:latin typeface="Arial"/>
              <a:cs typeface="Arial"/>
            </a:endParaRPr>
          </a:p>
        </p:txBody>
      </p:sp>
      <p:sp>
        <p:nvSpPr>
          <p:cNvPr id="8" name="object 8"/>
          <p:cNvSpPr txBox="1"/>
          <p:nvPr/>
        </p:nvSpPr>
        <p:spPr>
          <a:xfrm>
            <a:off x="4879340" y="4239259"/>
            <a:ext cx="25069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02000"/>
                </a:solidFill>
                <a:latin typeface="Arial"/>
                <a:cs typeface="Arial"/>
              </a:rPr>
              <a:t>ENTITY</a:t>
            </a:r>
            <a:r>
              <a:rPr sz="1800" spc="-65" dirty="0">
                <a:solidFill>
                  <a:srgbClr val="402000"/>
                </a:solidFill>
                <a:latin typeface="Arial"/>
                <a:cs typeface="Arial"/>
              </a:rPr>
              <a:t> </a:t>
            </a:r>
            <a:r>
              <a:rPr sz="1800" spc="-20" dirty="0">
                <a:solidFill>
                  <a:srgbClr val="402000"/>
                </a:solidFill>
                <a:latin typeface="Arial"/>
                <a:cs typeface="Arial"/>
              </a:rPr>
              <a:t>DECLARATION</a:t>
            </a:r>
            <a:endParaRPr sz="1800">
              <a:latin typeface="Arial"/>
              <a:cs typeface="Arial"/>
            </a:endParaRPr>
          </a:p>
        </p:txBody>
      </p:sp>
      <p:sp>
        <p:nvSpPr>
          <p:cNvPr id="9" name="object 9"/>
          <p:cNvSpPr txBox="1"/>
          <p:nvPr/>
        </p:nvSpPr>
        <p:spPr>
          <a:xfrm>
            <a:off x="4879340" y="5671820"/>
            <a:ext cx="25285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02000"/>
                </a:solidFill>
                <a:latin typeface="Arial"/>
                <a:cs typeface="Arial"/>
              </a:rPr>
              <a:t>ARCHITECTURE</a:t>
            </a:r>
            <a:r>
              <a:rPr sz="1800" spc="-50" dirty="0">
                <a:solidFill>
                  <a:srgbClr val="402000"/>
                </a:solidFill>
                <a:latin typeface="Arial"/>
                <a:cs typeface="Arial"/>
              </a:rPr>
              <a:t> </a:t>
            </a:r>
            <a:r>
              <a:rPr sz="1800" spc="-5" dirty="0">
                <a:solidFill>
                  <a:srgbClr val="402000"/>
                </a:solidFill>
                <a:latin typeface="Arial"/>
                <a:cs typeface="Arial"/>
              </a:rPr>
              <a:t>BODY</a:t>
            </a:r>
            <a:endParaRPr sz="1800">
              <a:latin typeface="Arial"/>
              <a:cs typeface="Arial"/>
            </a:endParaRPr>
          </a:p>
        </p:txBody>
      </p:sp>
      <p:sp>
        <p:nvSpPr>
          <p:cNvPr id="10" name="object 10"/>
          <p:cNvSpPr/>
          <p:nvPr/>
        </p:nvSpPr>
        <p:spPr>
          <a:xfrm>
            <a:off x="381000" y="2895600"/>
            <a:ext cx="3886200" cy="3494404"/>
          </a:xfrm>
          <a:custGeom>
            <a:avLst/>
            <a:gdLst/>
            <a:ahLst/>
            <a:cxnLst/>
            <a:rect l="l" t="t" r="r" b="b"/>
            <a:pathLst>
              <a:path w="3886200" h="3494404">
                <a:moveTo>
                  <a:pt x="0" y="0"/>
                </a:moveTo>
                <a:lnTo>
                  <a:pt x="3886202" y="0"/>
                </a:lnTo>
                <a:lnTo>
                  <a:pt x="3886202" y="3494091"/>
                </a:lnTo>
                <a:lnTo>
                  <a:pt x="0" y="3494091"/>
                </a:lnTo>
                <a:lnTo>
                  <a:pt x="0" y="0"/>
                </a:lnTo>
                <a:close/>
              </a:path>
            </a:pathLst>
          </a:custGeom>
          <a:ln w="25400">
            <a:solidFill>
              <a:srgbClr val="402000"/>
            </a:solidFill>
          </a:ln>
        </p:spPr>
        <p:txBody>
          <a:bodyPr wrap="square" lIns="0" tIns="0" rIns="0" bIns="0" rtlCol="0"/>
          <a:lstStyle/>
          <a:p>
            <a:endParaRPr/>
          </a:p>
        </p:txBody>
      </p:sp>
      <p:sp>
        <p:nvSpPr>
          <p:cNvPr id="11" name="object 11"/>
          <p:cNvSpPr txBox="1"/>
          <p:nvPr/>
        </p:nvSpPr>
        <p:spPr>
          <a:xfrm>
            <a:off x="471487" y="2875788"/>
            <a:ext cx="2990850" cy="507365"/>
          </a:xfrm>
          <a:prstGeom prst="rect">
            <a:avLst/>
          </a:prstGeom>
        </p:spPr>
        <p:txBody>
          <a:bodyPr vert="horz" wrap="square" lIns="0" tIns="40005" rIns="0" bIns="0" rtlCol="0">
            <a:spAutoFit/>
          </a:bodyPr>
          <a:lstStyle/>
          <a:p>
            <a:pPr>
              <a:lnSpc>
                <a:spcPct val="100000"/>
              </a:lnSpc>
              <a:spcBef>
                <a:spcPts val="315"/>
              </a:spcBef>
            </a:pPr>
            <a:r>
              <a:rPr sz="1400" b="1" spc="-5" dirty="0">
                <a:solidFill>
                  <a:srgbClr val="402000"/>
                </a:solidFill>
                <a:latin typeface="Courier New"/>
                <a:cs typeface="Courier New"/>
              </a:rPr>
              <a:t>LIBRARY</a:t>
            </a:r>
            <a:r>
              <a:rPr sz="1400" b="1" spc="-15" dirty="0">
                <a:solidFill>
                  <a:srgbClr val="402000"/>
                </a:solidFill>
                <a:latin typeface="Courier New"/>
                <a:cs typeface="Courier New"/>
              </a:rPr>
              <a:t> </a:t>
            </a:r>
            <a:r>
              <a:rPr sz="1400" b="1" spc="-5" dirty="0">
                <a:solidFill>
                  <a:srgbClr val="402000"/>
                </a:solidFill>
                <a:latin typeface="Courier New"/>
                <a:cs typeface="Courier New"/>
              </a:rPr>
              <a:t>ieee;</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USE</a:t>
            </a:r>
            <a:r>
              <a:rPr sz="1400" b="1" spc="-90" dirty="0">
                <a:solidFill>
                  <a:srgbClr val="402000"/>
                </a:solidFill>
                <a:latin typeface="Courier New"/>
                <a:cs typeface="Courier New"/>
              </a:rPr>
              <a:t> </a:t>
            </a:r>
            <a:r>
              <a:rPr sz="1400" b="1" spc="-5" dirty="0">
                <a:solidFill>
                  <a:srgbClr val="402000"/>
                </a:solidFill>
                <a:latin typeface="Courier New"/>
                <a:cs typeface="Courier New"/>
              </a:rPr>
              <a:t>ieee.std_logic_1164.all;</a:t>
            </a:r>
            <a:endParaRPr sz="1400">
              <a:latin typeface="Courier New"/>
              <a:cs typeface="Courier New"/>
            </a:endParaRPr>
          </a:p>
        </p:txBody>
      </p:sp>
      <p:sp>
        <p:nvSpPr>
          <p:cNvPr id="16" name="object 1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28</a:t>
            </a:fld>
            <a:endParaRPr dirty="0"/>
          </a:p>
        </p:txBody>
      </p:sp>
      <p:sp>
        <p:nvSpPr>
          <p:cNvPr id="12" name="object 12"/>
          <p:cNvSpPr txBox="1"/>
          <p:nvPr/>
        </p:nvSpPr>
        <p:spPr>
          <a:xfrm>
            <a:off x="471487" y="3610355"/>
            <a:ext cx="2033905" cy="507365"/>
          </a:xfrm>
          <a:prstGeom prst="rect">
            <a:avLst/>
          </a:prstGeom>
        </p:spPr>
        <p:txBody>
          <a:bodyPr vert="horz" wrap="square" lIns="0" tIns="12700" rIns="0" bIns="0" rtlCol="0">
            <a:spAutoFit/>
          </a:bodyPr>
          <a:lstStyle/>
          <a:p>
            <a:pPr marL="457200" marR="5080" indent="-457200">
              <a:lnSpc>
                <a:spcPct val="112900"/>
              </a:lnSpc>
              <a:spcBef>
                <a:spcPts val="100"/>
              </a:spcBef>
            </a:pPr>
            <a:r>
              <a:rPr sz="1400" b="1" spc="-5" dirty="0">
                <a:solidFill>
                  <a:srgbClr val="402000"/>
                </a:solidFill>
                <a:latin typeface="Courier New"/>
                <a:cs typeface="Courier New"/>
              </a:rPr>
              <a:t>ENTITY </a:t>
            </a:r>
            <a:r>
              <a:rPr sz="1400" spc="-5" dirty="0">
                <a:solidFill>
                  <a:srgbClr val="402000"/>
                </a:solidFill>
                <a:latin typeface="Courier New"/>
                <a:cs typeface="Courier New"/>
              </a:rPr>
              <a:t>nand_gate</a:t>
            </a:r>
            <a:r>
              <a:rPr sz="1400" spc="-105" dirty="0">
                <a:solidFill>
                  <a:srgbClr val="402000"/>
                </a:solidFill>
                <a:latin typeface="Courier New"/>
                <a:cs typeface="Courier New"/>
              </a:rPr>
              <a:t> </a:t>
            </a:r>
            <a:r>
              <a:rPr sz="1400" b="1" spc="-5" dirty="0">
                <a:solidFill>
                  <a:srgbClr val="402000"/>
                </a:solidFill>
                <a:latin typeface="Courier New"/>
                <a:cs typeface="Courier New"/>
              </a:rPr>
              <a:t>IS  PORT</a:t>
            </a:r>
            <a:r>
              <a:rPr sz="1400" spc="-5" dirty="0">
                <a:solidFill>
                  <a:srgbClr val="402000"/>
                </a:solidFill>
                <a:latin typeface="Courier New"/>
                <a:cs typeface="Courier New"/>
              </a:rPr>
              <a:t>(</a:t>
            </a:r>
            <a:endParaRPr sz="1400">
              <a:latin typeface="Courier New"/>
              <a:cs typeface="Courier New"/>
            </a:endParaRPr>
          </a:p>
        </p:txBody>
      </p:sp>
      <p:sp>
        <p:nvSpPr>
          <p:cNvPr id="13" name="object 13"/>
          <p:cNvSpPr txBox="1"/>
          <p:nvPr/>
        </p:nvSpPr>
        <p:spPr>
          <a:xfrm>
            <a:off x="1385887" y="4082796"/>
            <a:ext cx="2246630" cy="772160"/>
          </a:xfrm>
          <a:prstGeom prst="rect">
            <a:avLst/>
          </a:prstGeom>
        </p:spPr>
        <p:txBody>
          <a:bodyPr vert="horz" wrap="square" lIns="0" tIns="18415" rIns="0" bIns="0" rtlCol="0">
            <a:spAutoFit/>
          </a:bodyPr>
          <a:lstStyle/>
          <a:p>
            <a:pPr marR="5080">
              <a:lnSpc>
                <a:spcPct val="115700"/>
              </a:lnSpc>
              <a:spcBef>
                <a:spcPts val="145"/>
              </a:spcBef>
              <a:tabLst>
                <a:tab pos="424815" algn="l"/>
              </a:tabLst>
            </a:pPr>
            <a:r>
              <a:rPr sz="1400" dirty="0">
                <a:solidFill>
                  <a:srgbClr val="402000"/>
                </a:solidFill>
                <a:latin typeface="Courier New"/>
                <a:cs typeface="Courier New"/>
              </a:rPr>
              <a:t>a	</a:t>
            </a:r>
            <a:r>
              <a:rPr sz="1400" b="1" dirty="0">
                <a:solidFill>
                  <a:srgbClr val="402000"/>
                </a:solidFill>
                <a:latin typeface="Courier New"/>
                <a:cs typeface="Courier New"/>
              </a:rPr>
              <a:t>: </a:t>
            </a:r>
            <a:r>
              <a:rPr sz="1400" b="1" spc="-5" dirty="0">
                <a:solidFill>
                  <a:srgbClr val="402000"/>
                </a:solidFill>
                <a:latin typeface="Courier New"/>
                <a:cs typeface="Courier New"/>
              </a:rPr>
              <a:t>IN STD_LOGIC</a:t>
            </a:r>
            <a:r>
              <a:rPr sz="1400" spc="-5" dirty="0">
                <a:solidFill>
                  <a:srgbClr val="402000"/>
                </a:solidFill>
                <a:latin typeface="Courier New"/>
                <a:cs typeface="Courier New"/>
              </a:rPr>
              <a:t>;  </a:t>
            </a:r>
            <a:r>
              <a:rPr sz="1400" dirty="0">
                <a:solidFill>
                  <a:srgbClr val="402000"/>
                </a:solidFill>
                <a:latin typeface="Courier New"/>
                <a:cs typeface="Courier New"/>
              </a:rPr>
              <a:t>b	: </a:t>
            </a:r>
            <a:r>
              <a:rPr sz="1400" b="1" spc="-5" dirty="0">
                <a:solidFill>
                  <a:srgbClr val="402000"/>
                </a:solidFill>
                <a:latin typeface="Courier New"/>
                <a:cs typeface="Courier New"/>
              </a:rPr>
              <a:t>IN STD_LOGIC</a:t>
            </a:r>
            <a:r>
              <a:rPr sz="1400" spc="-5" dirty="0">
                <a:solidFill>
                  <a:srgbClr val="402000"/>
                </a:solidFill>
                <a:latin typeface="Courier New"/>
                <a:cs typeface="Courier New"/>
              </a:rPr>
              <a:t>;  </a:t>
            </a:r>
            <a:r>
              <a:rPr sz="1400" dirty="0">
                <a:solidFill>
                  <a:srgbClr val="402000"/>
                </a:solidFill>
                <a:latin typeface="Courier New"/>
                <a:cs typeface="Courier New"/>
              </a:rPr>
              <a:t>z	: </a:t>
            </a:r>
            <a:r>
              <a:rPr sz="1400" b="1" spc="-5" dirty="0">
                <a:solidFill>
                  <a:srgbClr val="402000"/>
                </a:solidFill>
                <a:latin typeface="Courier New"/>
                <a:cs typeface="Courier New"/>
              </a:rPr>
              <a:t>OUT</a:t>
            </a:r>
            <a:r>
              <a:rPr sz="1400" b="1" spc="-114" dirty="0">
                <a:solidFill>
                  <a:srgbClr val="402000"/>
                </a:solidFill>
                <a:latin typeface="Courier New"/>
                <a:cs typeface="Courier New"/>
              </a:rPr>
              <a:t> </a:t>
            </a:r>
            <a:r>
              <a:rPr sz="1400" b="1" spc="-5" dirty="0">
                <a:solidFill>
                  <a:srgbClr val="402000"/>
                </a:solidFill>
                <a:latin typeface="Courier New"/>
                <a:cs typeface="Courier New"/>
              </a:rPr>
              <a:t>STD_LOGIC</a:t>
            </a:r>
            <a:r>
              <a:rPr sz="1400" spc="-5" dirty="0">
                <a:solidFill>
                  <a:srgbClr val="402000"/>
                </a:solidFill>
                <a:latin typeface="Courier New"/>
                <a:cs typeface="Courier New"/>
              </a:rPr>
              <a:t>);</a:t>
            </a:r>
            <a:endParaRPr sz="1400">
              <a:latin typeface="Courier New"/>
              <a:cs typeface="Courier New"/>
            </a:endParaRPr>
          </a:p>
        </p:txBody>
      </p:sp>
      <p:sp>
        <p:nvSpPr>
          <p:cNvPr id="14" name="object 14"/>
          <p:cNvSpPr txBox="1"/>
          <p:nvPr/>
        </p:nvSpPr>
        <p:spPr>
          <a:xfrm>
            <a:off x="471487" y="4856988"/>
            <a:ext cx="1502410" cy="238760"/>
          </a:xfrm>
          <a:prstGeom prst="rect">
            <a:avLst/>
          </a:prstGeom>
        </p:spPr>
        <p:txBody>
          <a:bodyPr vert="horz" wrap="square" lIns="0" tIns="12700" rIns="0" bIns="0" rtlCol="0">
            <a:spAutoFit/>
          </a:bodyPr>
          <a:lstStyle/>
          <a:p>
            <a:pPr>
              <a:lnSpc>
                <a:spcPct val="100000"/>
              </a:lnSpc>
              <a:spcBef>
                <a:spcPts val="100"/>
              </a:spcBef>
            </a:pPr>
            <a:r>
              <a:rPr sz="1400" b="1" spc="-5" dirty="0">
                <a:solidFill>
                  <a:srgbClr val="402000"/>
                </a:solidFill>
                <a:latin typeface="Courier New"/>
                <a:cs typeface="Courier New"/>
              </a:rPr>
              <a:t>END</a:t>
            </a:r>
            <a:r>
              <a:rPr sz="1400" b="1" spc="-90" dirty="0">
                <a:solidFill>
                  <a:srgbClr val="402000"/>
                </a:solidFill>
                <a:latin typeface="Courier New"/>
                <a:cs typeface="Courier New"/>
              </a:rPr>
              <a:t> </a:t>
            </a:r>
            <a:r>
              <a:rPr sz="1400" spc="-5" dirty="0">
                <a:solidFill>
                  <a:srgbClr val="402000"/>
                </a:solidFill>
                <a:latin typeface="Courier New"/>
                <a:cs typeface="Courier New"/>
              </a:rPr>
              <a:t>nand_gate;</a:t>
            </a:r>
            <a:endParaRPr sz="1400">
              <a:latin typeface="Courier New"/>
              <a:cs typeface="Courier New"/>
            </a:endParaRPr>
          </a:p>
        </p:txBody>
      </p:sp>
      <p:sp>
        <p:nvSpPr>
          <p:cNvPr id="15" name="object 15"/>
          <p:cNvSpPr txBox="1"/>
          <p:nvPr/>
        </p:nvSpPr>
        <p:spPr>
          <a:xfrm>
            <a:off x="471487" y="5326379"/>
            <a:ext cx="3629025" cy="1000760"/>
          </a:xfrm>
          <a:prstGeom prst="rect">
            <a:avLst/>
          </a:prstGeom>
        </p:spPr>
        <p:txBody>
          <a:bodyPr vert="horz" wrap="square" lIns="0" tIns="12700" rIns="0" bIns="0" rtlCol="0">
            <a:spAutoFit/>
          </a:bodyPr>
          <a:lstStyle/>
          <a:p>
            <a:pPr marR="5080">
              <a:lnSpc>
                <a:spcPct val="112900"/>
              </a:lnSpc>
              <a:spcBef>
                <a:spcPts val="100"/>
              </a:spcBef>
            </a:pPr>
            <a:r>
              <a:rPr sz="1400" b="1" spc="-5" dirty="0">
                <a:solidFill>
                  <a:srgbClr val="402000"/>
                </a:solidFill>
                <a:latin typeface="Courier New"/>
                <a:cs typeface="Courier New"/>
              </a:rPr>
              <a:t>ARCHITECTURE </a:t>
            </a:r>
            <a:r>
              <a:rPr sz="1400" spc="-5" dirty="0">
                <a:solidFill>
                  <a:srgbClr val="402000"/>
                </a:solidFill>
                <a:latin typeface="Courier New"/>
                <a:cs typeface="Courier New"/>
              </a:rPr>
              <a:t>model </a:t>
            </a:r>
            <a:r>
              <a:rPr sz="1400" b="1" spc="-5" dirty="0">
                <a:solidFill>
                  <a:srgbClr val="402000"/>
                </a:solidFill>
                <a:latin typeface="Courier New"/>
                <a:cs typeface="Courier New"/>
              </a:rPr>
              <a:t>OF </a:t>
            </a:r>
            <a:r>
              <a:rPr sz="1400" spc="-5" dirty="0">
                <a:solidFill>
                  <a:srgbClr val="402000"/>
                </a:solidFill>
                <a:latin typeface="Courier New"/>
                <a:cs typeface="Courier New"/>
              </a:rPr>
              <a:t>nand_gate</a:t>
            </a:r>
            <a:r>
              <a:rPr sz="1400" spc="-100" dirty="0">
                <a:solidFill>
                  <a:srgbClr val="402000"/>
                </a:solidFill>
                <a:latin typeface="Courier New"/>
                <a:cs typeface="Courier New"/>
              </a:rPr>
              <a:t> </a:t>
            </a:r>
            <a:r>
              <a:rPr sz="1400" b="1" spc="-5" dirty="0">
                <a:solidFill>
                  <a:srgbClr val="402000"/>
                </a:solidFill>
                <a:latin typeface="Courier New"/>
                <a:cs typeface="Courier New"/>
              </a:rPr>
              <a:t>IS  BEGIN</a:t>
            </a:r>
            <a:endParaRPr sz="1400">
              <a:latin typeface="Courier New"/>
              <a:cs typeface="Courier New"/>
            </a:endParaRPr>
          </a:p>
          <a:p>
            <a:pPr marL="457200">
              <a:lnSpc>
                <a:spcPct val="100000"/>
              </a:lnSpc>
              <a:spcBef>
                <a:spcPts val="310"/>
              </a:spcBef>
            </a:pPr>
            <a:r>
              <a:rPr sz="1400" dirty="0">
                <a:solidFill>
                  <a:srgbClr val="402000"/>
                </a:solidFill>
                <a:latin typeface="Courier New"/>
                <a:cs typeface="Courier New"/>
              </a:rPr>
              <a:t>z </a:t>
            </a:r>
            <a:r>
              <a:rPr sz="1400" spc="-5" dirty="0">
                <a:solidFill>
                  <a:srgbClr val="402000"/>
                </a:solidFill>
                <a:latin typeface="Courier New"/>
                <a:cs typeface="Courier New"/>
              </a:rPr>
              <a:t>&lt;= </a:t>
            </a:r>
            <a:r>
              <a:rPr sz="1400" dirty="0">
                <a:solidFill>
                  <a:srgbClr val="402000"/>
                </a:solidFill>
                <a:latin typeface="Courier New"/>
                <a:cs typeface="Courier New"/>
              </a:rPr>
              <a:t>a </a:t>
            </a:r>
            <a:r>
              <a:rPr sz="1400" b="1" spc="-5" dirty="0">
                <a:solidFill>
                  <a:srgbClr val="402000"/>
                </a:solidFill>
                <a:latin typeface="Courier New"/>
                <a:cs typeface="Courier New"/>
              </a:rPr>
              <a:t>NAND</a:t>
            </a:r>
            <a:r>
              <a:rPr sz="1400" b="1" spc="-55" dirty="0">
                <a:solidFill>
                  <a:srgbClr val="402000"/>
                </a:solidFill>
                <a:latin typeface="Courier New"/>
                <a:cs typeface="Courier New"/>
              </a:rPr>
              <a:t> </a:t>
            </a:r>
            <a:r>
              <a:rPr sz="1400" spc="-5" dirty="0">
                <a:solidFill>
                  <a:srgbClr val="402000"/>
                </a:solidFill>
                <a:latin typeface="Courier New"/>
                <a:cs typeface="Courier New"/>
              </a:rPr>
              <a:t>b;</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END</a:t>
            </a:r>
            <a:r>
              <a:rPr sz="1400" b="1" spc="-15" dirty="0">
                <a:solidFill>
                  <a:srgbClr val="402000"/>
                </a:solidFill>
                <a:latin typeface="Courier New"/>
                <a:cs typeface="Courier New"/>
              </a:rPr>
              <a:t> </a:t>
            </a:r>
            <a:r>
              <a:rPr sz="1400" spc="-5" dirty="0">
                <a:solidFill>
                  <a:srgbClr val="402000"/>
                </a:solidFill>
                <a:latin typeface="Courier New"/>
                <a:cs typeface="Courier New"/>
              </a:rPr>
              <a:t>model;</a:t>
            </a:r>
            <a:endParaRPr sz="1400">
              <a:latin typeface="Courier New"/>
              <a:cs typeface="Courier New"/>
            </a:endParaRPr>
          </a:p>
        </p:txBody>
      </p:sp>
    </p:spTree>
    <p:extLst>
      <p:ext uri="{BB962C8B-B14F-4D97-AF65-F5344CB8AC3E}">
        <p14:creationId xmlns:p14="http://schemas.microsoft.com/office/powerpoint/2010/main" val="2388726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9140" y="20828"/>
            <a:ext cx="2557780" cy="574040"/>
          </a:xfrm>
          <a:prstGeom prst="rect">
            <a:avLst/>
          </a:prstGeom>
        </p:spPr>
        <p:txBody>
          <a:bodyPr vert="horz" wrap="square" lIns="0" tIns="12700" rIns="0" bIns="0" rtlCol="0">
            <a:spAutoFit/>
          </a:bodyPr>
          <a:lstStyle/>
          <a:p>
            <a:pPr marL="12700">
              <a:lnSpc>
                <a:spcPct val="100000"/>
              </a:lnSpc>
              <a:spcBef>
                <a:spcPts val="100"/>
              </a:spcBef>
            </a:pPr>
            <a:r>
              <a:rPr sz="3600" b="1" spc="-20" dirty="0">
                <a:solidFill>
                  <a:srgbClr val="660066"/>
                </a:solidFill>
                <a:latin typeface="Times New Roman"/>
                <a:cs typeface="Times New Roman"/>
              </a:rPr>
              <a:t>Tips </a:t>
            </a:r>
            <a:r>
              <a:rPr sz="3600" b="1" dirty="0">
                <a:solidFill>
                  <a:srgbClr val="660066"/>
                </a:solidFill>
                <a:latin typeface="Times New Roman"/>
                <a:cs typeface="Times New Roman"/>
              </a:rPr>
              <a:t>&amp;</a:t>
            </a:r>
            <a:r>
              <a:rPr sz="3600" b="1" spc="-70" dirty="0">
                <a:solidFill>
                  <a:srgbClr val="660066"/>
                </a:solidFill>
                <a:latin typeface="Times New Roman"/>
                <a:cs typeface="Times New Roman"/>
              </a:rPr>
              <a:t> </a:t>
            </a:r>
            <a:r>
              <a:rPr sz="3600" b="1" spc="-5" dirty="0">
                <a:solidFill>
                  <a:srgbClr val="660066"/>
                </a:solidFill>
                <a:latin typeface="Times New Roman"/>
                <a:cs typeface="Times New Roman"/>
              </a:rPr>
              <a:t>Hints</a:t>
            </a:r>
            <a:endParaRPr sz="3600">
              <a:latin typeface="Times New Roman"/>
              <a:cs typeface="Times New Roman"/>
            </a:endParaRPr>
          </a:p>
        </p:txBody>
      </p:sp>
      <p:sp>
        <p:nvSpPr>
          <p:cNvPr id="4" name="object 4"/>
          <p:cNvSpPr txBox="1"/>
          <p:nvPr/>
        </p:nvSpPr>
        <p:spPr>
          <a:xfrm>
            <a:off x="3660140" y="4844472"/>
            <a:ext cx="4806950" cy="1047115"/>
          </a:xfrm>
          <a:prstGeom prst="rect">
            <a:avLst/>
          </a:prstGeom>
        </p:spPr>
        <p:txBody>
          <a:bodyPr vert="horz" wrap="square" lIns="0" tIns="0" rIns="0" bIns="0" rtlCol="0">
            <a:spAutoFit/>
          </a:bodyPr>
          <a:lstStyle/>
          <a:p>
            <a:pPr marL="12700">
              <a:lnSpc>
                <a:spcPts val="2310"/>
              </a:lnSpc>
            </a:pPr>
            <a:r>
              <a:rPr sz="2000" dirty="0">
                <a:solidFill>
                  <a:srgbClr val="0000CC"/>
                </a:solidFill>
                <a:latin typeface="Arial"/>
                <a:cs typeface="Arial"/>
              </a:rPr>
              <a:t>These rules </a:t>
            </a:r>
            <a:r>
              <a:rPr sz="2000" spc="-5" dirty="0">
                <a:solidFill>
                  <a:srgbClr val="0000CC"/>
                </a:solidFill>
                <a:latin typeface="Arial"/>
                <a:cs typeface="Arial"/>
              </a:rPr>
              <a:t>are </a:t>
            </a:r>
            <a:r>
              <a:rPr sz="2000" dirty="0">
                <a:solidFill>
                  <a:srgbClr val="0000CC"/>
                </a:solidFill>
                <a:latin typeface="Arial"/>
                <a:cs typeface="Arial"/>
              </a:rPr>
              <a:t>not </a:t>
            </a:r>
            <a:r>
              <a:rPr sz="2000" spc="-5" dirty="0">
                <a:solidFill>
                  <a:srgbClr val="0000CC"/>
                </a:solidFill>
                <a:latin typeface="Arial"/>
                <a:cs typeface="Arial"/>
              </a:rPr>
              <a:t>enforced </a:t>
            </a:r>
            <a:r>
              <a:rPr sz="2000" dirty="0">
                <a:solidFill>
                  <a:srgbClr val="0000CC"/>
                </a:solidFill>
                <a:latin typeface="Arial"/>
                <a:cs typeface="Arial"/>
              </a:rPr>
              <a:t>by all</a:t>
            </a:r>
            <a:r>
              <a:rPr sz="2000" spc="-85" dirty="0">
                <a:solidFill>
                  <a:srgbClr val="0000CC"/>
                </a:solidFill>
                <a:latin typeface="Arial"/>
                <a:cs typeface="Arial"/>
              </a:rPr>
              <a:t> </a:t>
            </a:r>
            <a:r>
              <a:rPr sz="2000" spc="-5" dirty="0">
                <a:solidFill>
                  <a:srgbClr val="0000CC"/>
                </a:solidFill>
                <a:latin typeface="Arial"/>
                <a:cs typeface="Arial"/>
              </a:rPr>
              <a:t>tools</a:t>
            </a:r>
            <a:endParaRPr sz="2000">
              <a:latin typeface="Arial"/>
              <a:cs typeface="Arial"/>
            </a:endParaRPr>
          </a:p>
          <a:p>
            <a:pPr marL="12700" marR="5080">
              <a:lnSpc>
                <a:spcPct val="121000"/>
              </a:lnSpc>
            </a:pPr>
            <a:r>
              <a:rPr sz="2000" dirty="0">
                <a:solidFill>
                  <a:srgbClr val="0000CC"/>
                </a:solidFill>
                <a:latin typeface="Arial"/>
                <a:cs typeface="Arial"/>
              </a:rPr>
              <a:t>but </a:t>
            </a:r>
            <a:r>
              <a:rPr sz="2000" spc="-5" dirty="0">
                <a:solidFill>
                  <a:srgbClr val="0000CC"/>
                </a:solidFill>
                <a:latin typeface="Arial"/>
                <a:cs typeface="Arial"/>
              </a:rPr>
              <a:t>are worth </a:t>
            </a:r>
            <a:r>
              <a:rPr sz="2000" dirty="0">
                <a:solidFill>
                  <a:srgbClr val="0000CC"/>
                </a:solidFill>
                <a:latin typeface="Arial"/>
                <a:cs typeface="Arial"/>
              </a:rPr>
              <a:t>following in </a:t>
            </a:r>
            <a:r>
              <a:rPr sz="2000" spc="-5" dirty="0">
                <a:solidFill>
                  <a:srgbClr val="0000CC"/>
                </a:solidFill>
                <a:latin typeface="Arial"/>
                <a:cs typeface="Arial"/>
              </a:rPr>
              <a:t>order to</a:t>
            </a:r>
            <a:r>
              <a:rPr sz="2000" spc="-100" dirty="0">
                <a:solidFill>
                  <a:srgbClr val="0000CC"/>
                </a:solidFill>
                <a:latin typeface="Arial"/>
                <a:cs typeface="Arial"/>
              </a:rPr>
              <a:t> </a:t>
            </a:r>
            <a:r>
              <a:rPr sz="2000" dirty="0">
                <a:solidFill>
                  <a:srgbClr val="0000CC"/>
                </a:solidFill>
                <a:latin typeface="Arial"/>
                <a:cs typeface="Arial"/>
              </a:rPr>
              <a:t>increase  readability and </a:t>
            </a:r>
            <a:r>
              <a:rPr sz="2000" spc="-5" dirty="0">
                <a:solidFill>
                  <a:srgbClr val="0000CC"/>
                </a:solidFill>
                <a:latin typeface="Arial"/>
                <a:cs typeface="Arial"/>
              </a:rPr>
              <a:t>portability </a:t>
            </a:r>
            <a:r>
              <a:rPr sz="2000" dirty="0">
                <a:solidFill>
                  <a:srgbClr val="0000CC"/>
                </a:solidFill>
                <a:latin typeface="Arial"/>
                <a:cs typeface="Arial"/>
              </a:rPr>
              <a:t>of your</a:t>
            </a:r>
            <a:r>
              <a:rPr sz="2000" spc="-85" dirty="0">
                <a:solidFill>
                  <a:srgbClr val="0000CC"/>
                </a:solidFill>
                <a:latin typeface="Arial"/>
                <a:cs typeface="Arial"/>
              </a:rPr>
              <a:t> </a:t>
            </a:r>
            <a:r>
              <a:rPr sz="2000" dirty="0">
                <a:solidFill>
                  <a:srgbClr val="0000CC"/>
                </a:solidFill>
                <a:latin typeface="Arial"/>
                <a:cs typeface="Arial"/>
              </a:rPr>
              <a:t>designs</a:t>
            </a:r>
            <a:endParaRPr sz="2000">
              <a:latin typeface="Arial"/>
              <a:cs typeface="Arial"/>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29</a:t>
            </a:fld>
            <a:endParaRPr dirty="0"/>
          </a:p>
        </p:txBody>
      </p:sp>
      <p:sp>
        <p:nvSpPr>
          <p:cNvPr id="3" name="object 3"/>
          <p:cNvSpPr txBox="1"/>
          <p:nvPr/>
        </p:nvSpPr>
        <p:spPr>
          <a:xfrm>
            <a:off x="383540" y="1999995"/>
            <a:ext cx="7865745" cy="17354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402000"/>
                </a:solidFill>
                <a:latin typeface="Arial"/>
                <a:cs typeface="Arial"/>
              </a:rPr>
              <a:t>Place each entity in a </a:t>
            </a:r>
            <a:r>
              <a:rPr sz="2800" spc="-5" dirty="0">
                <a:solidFill>
                  <a:srgbClr val="402000"/>
                </a:solidFill>
                <a:latin typeface="Arial"/>
                <a:cs typeface="Arial"/>
              </a:rPr>
              <a:t>different</a:t>
            </a:r>
            <a:r>
              <a:rPr sz="2800" spc="-35" dirty="0">
                <a:solidFill>
                  <a:srgbClr val="402000"/>
                </a:solidFill>
                <a:latin typeface="Arial"/>
                <a:cs typeface="Arial"/>
              </a:rPr>
              <a:t> </a:t>
            </a:r>
            <a:r>
              <a:rPr sz="2800" dirty="0">
                <a:solidFill>
                  <a:srgbClr val="402000"/>
                </a:solidFill>
                <a:latin typeface="Arial"/>
                <a:cs typeface="Arial"/>
              </a:rPr>
              <a:t>file.</a:t>
            </a:r>
            <a:endParaRPr sz="2800">
              <a:latin typeface="Arial"/>
              <a:cs typeface="Arial"/>
            </a:endParaRPr>
          </a:p>
          <a:p>
            <a:pPr>
              <a:lnSpc>
                <a:spcPct val="100000"/>
              </a:lnSpc>
            </a:pPr>
            <a:endParaRPr sz="2900">
              <a:latin typeface="Arial"/>
              <a:cs typeface="Arial"/>
            </a:endParaRPr>
          </a:p>
          <a:p>
            <a:pPr marL="12700" marR="5080">
              <a:lnSpc>
                <a:spcPct val="100699"/>
              </a:lnSpc>
            </a:pPr>
            <a:r>
              <a:rPr sz="2800" dirty="0">
                <a:solidFill>
                  <a:srgbClr val="402000"/>
                </a:solidFill>
                <a:latin typeface="Arial"/>
                <a:cs typeface="Arial"/>
              </a:rPr>
              <a:t>The name of each </a:t>
            </a:r>
            <a:r>
              <a:rPr sz="2800" spc="-5" dirty="0">
                <a:solidFill>
                  <a:srgbClr val="402000"/>
                </a:solidFill>
                <a:latin typeface="Arial"/>
                <a:cs typeface="Arial"/>
              </a:rPr>
              <a:t>file </a:t>
            </a:r>
            <a:r>
              <a:rPr sz="2800" dirty="0">
                <a:solidFill>
                  <a:srgbClr val="402000"/>
                </a:solidFill>
                <a:latin typeface="Arial"/>
                <a:cs typeface="Arial"/>
              </a:rPr>
              <a:t>should be exactly the same  as the name of an entity it</a:t>
            </a:r>
            <a:r>
              <a:rPr sz="2800" spc="-45" dirty="0">
                <a:solidFill>
                  <a:srgbClr val="402000"/>
                </a:solidFill>
                <a:latin typeface="Arial"/>
                <a:cs typeface="Arial"/>
              </a:rPr>
              <a:t> </a:t>
            </a:r>
            <a:r>
              <a:rPr sz="2800" dirty="0">
                <a:solidFill>
                  <a:srgbClr val="402000"/>
                </a:solidFill>
                <a:latin typeface="Arial"/>
                <a:cs typeface="Arial"/>
              </a:rPr>
              <a:t>contains.</a:t>
            </a:r>
            <a:endParaRPr sz="2800">
              <a:latin typeface="Arial"/>
              <a:cs typeface="Arial"/>
            </a:endParaRPr>
          </a:p>
        </p:txBody>
      </p:sp>
    </p:spTree>
    <p:extLst>
      <p:ext uri="{BB962C8B-B14F-4D97-AF65-F5344CB8AC3E}">
        <p14:creationId xmlns:p14="http://schemas.microsoft.com/office/powerpoint/2010/main" val="1214317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3</a:t>
            </a:fld>
            <a:endParaRPr lang="en-US"/>
          </a:p>
        </p:txBody>
      </p:sp>
      <p:sp>
        <p:nvSpPr>
          <p:cNvPr id="7" name="TextBox 6"/>
          <p:cNvSpPr txBox="1"/>
          <p:nvPr/>
        </p:nvSpPr>
        <p:spPr>
          <a:xfrm>
            <a:off x="441960" y="228600"/>
            <a:ext cx="1997983" cy="461665"/>
          </a:xfrm>
          <a:prstGeom prst="rect">
            <a:avLst/>
          </a:prstGeom>
          <a:noFill/>
        </p:spPr>
        <p:txBody>
          <a:bodyPr wrap="none" rtlCol="0">
            <a:spAutoFit/>
          </a:bodyPr>
          <a:lstStyle/>
          <a:p>
            <a:r>
              <a:rPr lang="en-US" sz="2400" b="1" dirty="0" smtClean="0"/>
              <a:t>Lab </a:t>
            </a:r>
            <a:r>
              <a:rPr lang="en-US" sz="2400" b="1" dirty="0"/>
              <a:t>objectives</a:t>
            </a:r>
          </a:p>
        </p:txBody>
      </p:sp>
      <p:sp>
        <p:nvSpPr>
          <p:cNvPr id="8" name="Rectangle 7"/>
          <p:cNvSpPr/>
          <p:nvPr/>
        </p:nvSpPr>
        <p:spPr>
          <a:xfrm>
            <a:off x="441960" y="914400"/>
            <a:ext cx="8473440" cy="5078313"/>
          </a:xfrm>
          <a:prstGeom prst="rect">
            <a:avLst/>
          </a:prstGeom>
        </p:spPr>
        <p:txBody>
          <a:bodyPr wrap="square">
            <a:spAutoFit/>
          </a:bodyPr>
          <a:lstStyle/>
          <a:p>
            <a:pPr algn="just"/>
            <a:r>
              <a:rPr lang="en-US" b="1" dirty="0">
                <a:latin typeface="Calibri" charset="0"/>
                <a:ea typeface="Calibri" charset="0"/>
                <a:cs typeface="Arial" charset="0"/>
              </a:rPr>
              <a:t>Objective: </a:t>
            </a:r>
            <a:r>
              <a:rPr lang="en-US" dirty="0" smtClean="0">
                <a:latin typeface="Calibri" charset="0"/>
                <a:ea typeface="Calibri" charset="0"/>
                <a:cs typeface="Arial" charset="0"/>
              </a:rPr>
              <a:t>Apply combinational and sequential logic analysis and design concepts to design arbitrary logic circuit functionality in FPGA chips using VHDL.</a:t>
            </a:r>
          </a:p>
          <a:p>
            <a:pPr algn="just"/>
            <a:endParaRPr lang="en-US" dirty="0">
              <a:latin typeface="Calibri" charset="0"/>
              <a:ea typeface="Calibri" charset="0"/>
              <a:cs typeface="Arial" charset="0"/>
            </a:endParaRPr>
          </a:p>
          <a:p>
            <a:pPr algn="just"/>
            <a:r>
              <a:rPr lang="en-US" b="1" dirty="0" smtClean="0">
                <a:latin typeface="Calibri" charset="0"/>
                <a:ea typeface="Calibri" charset="0"/>
                <a:cs typeface="Arial" charset="0"/>
              </a:rPr>
              <a:t>FPGA: </a:t>
            </a:r>
            <a:r>
              <a:rPr lang="en-US" dirty="0" smtClean="0">
                <a:latin typeface="Calibri" charset="0"/>
                <a:ea typeface="Calibri" charset="0"/>
                <a:cs typeface="Arial" charset="0"/>
              </a:rPr>
              <a:t>field-programmable gate arrays (name of the chip)</a:t>
            </a:r>
          </a:p>
          <a:p>
            <a:pPr algn="just"/>
            <a:r>
              <a:rPr lang="en-US" b="1" dirty="0">
                <a:latin typeface="Calibri" charset="0"/>
                <a:ea typeface="Calibri" charset="0"/>
                <a:cs typeface="Arial" charset="0"/>
              </a:rPr>
              <a:t>VHDL: V</a:t>
            </a:r>
            <a:r>
              <a:rPr lang="en-US" dirty="0">
                <a:latin typeface="Calibri" charset="0"/>
                <a:ea typeface="Calibri" charset="0"/>
                <a:cs typeface="Arial" charset="0"/>
              </a:rPr>
              <a:t>ery High Speed Integrated Circuit </a:t>
            </a:r>
            <a:r>
              <a:rPr lang="en-US" b="1" dirty="0">
                <a:latin typeface="Calibri" charset="0"/>
                <a:ea typeface="Calibri" charset="0"/>
                <a:cs typeface="Arial" charset="0"/>
              </a:rPr>
              <a:t>H</a:t>
            </a:r>
            <a:r>
              <a:rPr lang="en-US" dirty="0">
                <a:latin typeface="Calibri" charset="0"/>
                <a:ea typeface="Calibri" charset="0"/>
                <a:cs typeface="Arial" charset="0"/>
              </a:rPr>
              <a:t>ardware </a:t>
            </a:r>
            <a:r>
              <a:rPr lang="en-US" b="1" dirty="0">
                <a:latin typeface="Calibri" charset="0"/>
                <a:ea typeface="Calibri" charset="0"/>
                <a:cs typeface="Arial" charset="0"/>
              </a:rPr>
              <a:t>D</a:t>
            </a:r>
            <a:r>
              <a:rPr lang="en-US" dirty="0">
                <a:latin typeface="Calibri" charset="0"/>
                <a:ea typeface="Calibri" charset="0"/>
                <a:cs typeface="Arial" charset="0"/>
              </a:rPr>
              <a:t>escription </a:t>
            </a:r>
            <a:r>
              <a:rPr lang="en-US" b="1" dirty="0" smtClean="0">
                <a:latin typeface="Calibri" charset="0"/>
                <a:ea typeface="Calibri" charset="0"/>
                <a:cs typeface="Arial" charset="0"/>
              </a:rPr>
              <a:t>L</a:t>
            </a:r>
            <a:r>
              <a:rPr lang="en-US" dirty="0" smtClean="0">
                <a:latin typeface="Calibri" charset="0"/>
                <a:ea typeface="Calibri" charset="0"/>
                <a:cs typeface="Arial" charset="0"/>
              </a:rPr>
              <a:t>anguage (programming language)</a:t>
            </a:r>
            <a:endParaRPr lang="en-US" dirty="0">
              <a:latin typeface="Calibri" charset="0"/>
              <a:ea typeface="Calibri" charset="0"/>
              <a:cs typeface="Arial" charset="0"/>
            </a:endParaRPr>
          </a:p>
          <a:p>
            <a:pPr marL="342900" marR="0" lvl="0" indent="-342900" algn="just">
              <a:spcBef>
                <a:spcPts val="0"/>
              </a:spcBef>
              <a:spcAft>
                <a:spcPts val="0"/>
              </a:spcAft>
              <a:buFont typeface="Symbol" charset="2"/>
              <a:buChar char=""/>
            </a:pPr>
            <a:endParaRPr lang="en-US" dirty="0">
              <a:latin typeface="Calibri" charset="0"/>
              <a:ea typeface="Calibri" charset="0"/>
              <a:cs typeface="Arial" charset="0"/>
            </a:endParaRPr>
          </a:p>
          <a:p>
            <a:pPr marR="0" lvl="0" algn="just">
              <a:spcBef>
                <a:spcPts val="0"/>
              </a:spcBef>
              <a:spcAft>
                <a:spcPts val="0"/>
              </a:spcAft>
            </a:pPr>
            <a:r>
              <a:rPr lang="en-US" dirty="0" smtClean="0">
                <a:latin typeface="Calibri" charset="0"/>
                <a:ea typeface="Calibri" charset="0"/>
                <a:cs typeface="Arial" charset="0"/>
              </a:rPr>
              <a:t>The key </a:t>
            </a:r>
            <a:r>
              <a:rPr lang="en-US" dirty="0">
                <a:latin typeface="Calibri" charset="0"/>
                <a:ea typeface="Calibri" charset="0"/>
                <a:cs typeface="Arial" charset="0"/>
              </a:rPr>
              <a:t>skills that you are going to develop by the end of this course:</a:t>
            </a:r>
          </a:p>
          <a:p>
            <a:pPr marR="0" lvl="0" algn="just">
              <a:spcBef>
                <a:spcPts val="0"/>
              </a:spcBef>
              <a:spcAft>
                <a:spcPts val="0"/>
              </a:spcAft>
            </a:pPr>
            <a:endParaRPr lang="en-US" dirty="0">
              <a:latin typeface="Calibri" charset="0"/>
              <a:ea typeface="Calibri" charset="0"/>
              <a:cs typeface="Arial" charset="0"/>
            </a:endParaRPr>
          </a:p>
          <a:p>
            <a:pPr marL="342900" marR="0" lvl="0" indent="-342900" algn="just">
              <a:spcBef>
                <a:spcPts val="0"/>
              </a:spcBef>
              <a:spcAft>
                <a:spcPts val="0"/>
              </a:spcAft>
              <a:buFont typeface="Symbol" charset="2"/>
              <a:buChar char=""/>
            </a:pPr>
            <a:r>
              <a:rPr lang="en-US" u="sng" dirty="0" smtClean="0">
                <a:latin typeface="Calibri" charset="0"/>
                <a:ea typeface="Calibri" charset="0"/>
                <a:cs typeface="Times New Roman" charset="0"/>
              </a:rPr>
              <a:t>apply combinational and sequential logic analysis and design concepts to design an arbitrary digital logic circuit (see lecture materials)</a:t>
            </a:r>
          </a:p>
          <a:p>
            <a:pPr marL="342900" marR="0" lvl="0" indent="-342900" algn="just">
              <a:spcBef>
                <a:spcPts val="0"/>
              </a:spcBef>
              <a:spcAft>
                <a:spcPts val="0"/>
              </a:spcAft>
              <a:buFont typeface="Symbol" charset="2"/>
              <a:buChar char=""/>
            </a:pPr>
            <a:endParaRPr lang="en-US" u="sng" dirty="0">
              <a:latin typeface="Calibri" charset="0"/>
              <a:ea typeface="Calibri" charset="0"/>
              <a:cs typeface="Times New Roman" charset="0"/>
            </a:endParaRPr>
          </a:p>
          <a:p>
            <a:pPr marL="342900" indent="-342900" algn="just">
              <a:buFont typeface="Symbol" charset="2"/>
              <a:buChar char=""/>
            </a:pPr>
            <a:r>
              <a:rPr lang="en-US" u="sng" dirty="0" smtClean="0">
                <a:latin typeface="Calibri" charset="0"/>
                <a:ea typeface="Calibri" charset="0"/>
                <a:cs typeface="Arial" charset="0"/>
              </a:rPr>
              <a:t>understand </a:t>
            </a:r>
            <a:r>
              <a:rPr lang="en-US" u="sng" dirty="0">
                <a:latin typeface="Calibri" charset="0"/>
                <a:ea typeface="Calibri" charset="0"/>
                <a:cs typeface="Arial" charset="0"/>
              </a:rPr>
              <a:t>how to design digital logic circuits using </a:t>
            </a:r>
            <a:r>
              <a:rPr lang="en-US" u="sng" dirty="0" smtClean="0">
                <a:latin typeface="Calibri" charset="0"/>
                <a:ea typeface="Calibri" charset="0"/>
                <a:cs typeface="Arial" charset="0"/>
              </a:rPr>
              <a:t>VHDL (see syntax references)</a:t>
            </a:r>
          </a:p>
          <a:p>
            <a:pPr marL="342900" indent="-342900" algn="just">
              <a:buFont typeface="Symbol" charset="2"/>
              <a:buChar char=""/>
            </a:pPr>
            <a:endParaRPr lang="en-US" u="sng" dirty="0">
              <a:latin typeface="Calibri" charset="0"/>
              <a:ea typeface="Calibri" charset="0"/>
              <a:cs typeface="Arial" charset="0"/>
            </a:endParaRPr>
          </a:p>
          <a:p>
            <a:pPr marL="342900" indent="-342900" algn="just">
              <a:buFont typeface="Symbol" charset="2"/>
              <a:buChar char=""/>
            </a:pPr>
            <a:r>
              <a:rPr lang="en-US" u="sng" dirty="0">
                <a:latin typeface="Calibri" charset="0"/>
                <a:ea typeface="Calibri" charset="0"/>
                <a:cs typeface="Arial" charset="0"/>
              </a:rPr>
              <a:t>u</a:t>
            </a:r>
            <a:r>
              <a:rPr lang="en-US" u="sng" dirty="0" smtClean="0">
                <a:latin typeface="Calibri" charset="0"/>
                <a:ea typeface="Calibri" charset="0"/>
                <a:cs typeface="Arial" charset="0"/>
              </a:rPr>
              <a:t>nderstand how to design an algorithm to carry out a desired task (algorithm examples)</a:t>
            </a:r>
            <a:endParaRPr lang="en-US" u="sng" dirty="0">
              <a:latin typeface="Calibri" charset="0"/>
              <a:ea typeface="Calibri" charset="0"/>
              <a:cs typeface="Arial" charset="0"/>
            </a:endParaRPr>
          </a:p>
          <a:p>
            <a:pPr marL="342900" marR="0" lvl="0" indent="-342900" algn="just">
              <a:spcBef>
                <a:spcPts val="0"/>
              </a:spcBef>
              <a:spcAft>
                <a:spcPts val="0"/>
              </a:spcAft>
              <a:buFont typeface="Symbol" charset="2"/>
              <a:buChar char=""/>
            </a:pPr>
            <a:endParaRPr lang="en-US" dirty="0">
              <a:latin typeface="Calibri" charset="0"/>
              <a:ea typeface="Calibri" charset="0"/>
              <a:cs typeface="Arial" charset="0"/>
            </a:endParaRPr>
          </a:p>
          <a:p>
            <a:pPr marL="342900" indent="-342900" algn="just">
              <a:buFont typeface="Symbol" charset="2"/>
              <a:buChar char=""/>
            </a:pPr>
            <a:r>
              <a:rPr lang="en-US" u="sng" dirty="0"/>
              <a:t>d</a:t>
            </a:r>
            <a:r>
              <a:rPr lang="en-US" u="sng" dirty="0" smtClean="0"/>
              <a:t>ebug and test VHDL code</a:t>
            </a:r>
            <a:endParaRPr lang="en-US" dirty="0"/>
          </a:p>
        </p:txBody>
      </p:sp>
      <p:pic>
        <p:nvPicPr>
          <p:cNvPr id="22" name="Picture 21"/>
          <p:cNvPicPr>
            <a:picLocks noChangeAspect="1"/>
          </p:cNvPicPr>
          <p:nvPr/>
        </p:nvPicPr>
        <p:blipFill rotWithShape="1">
          <a:blip r:embed="rId2"/>
          <a:srcRect r="73256"/>
          <a:stretch/>
        </p:blipFill>
        <p:spPr>
          <a:xfrm>
            <a:off x="8686800" y="6456627"/>
            <a:ext cx="457200" cy="401373"/>
          </a:xfrm>
          <a:prstGeom prst="rect">
            <a:avLst/>
          </a:prstGeom>
        </p:spPr>
      </p:pic>
      <p:sp>
        <p:nvSpPr>
          <p:cNvPr id="9" name="TextBox 8"/>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Tree>
    <p:extLst>
      <p:ext uri="{BB962C8B-B14F-4D97-AF65-F5344CB8AC3E}">
        <p14:creationId xmlns:p14="http://schemas.microsoft.com/office/powerpoint/2010/main" val="41008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9140" y="20828"/>
            <a:ext cx="2557780" cy="574040"/>
          </a:xfrm>
          <a:prstGeom prst="rect">
            <a:avLst/>
          </a:prstGeom>
        </p:spPr>
        <p:txBody>
          <a:bodyPr vert="horz" wrap="square" lIns="0" tIns="12700" rIns="0" bIns="0" rtlCol="0">
            <a:spAutoFit/>
          </a:bodyPr>
          <a:lstStyle/>
          <a:p>
            <a:pPr marL="12700">
              <a:lnSpc>
                <a:spcPct val="100000"/>
              </a:lnSpc>
              <a:spcBef>
                <a:spcPts val="100"/>
              </a:spcBef>
            </a:pPr>
            <a:r>
              <a:rPr sz="3600" b="1" spc="-20" dirty="0">
                <a:solidFill>
                  <a:srgbClr val="660066"/>
                </a:solidFill>
                <a:latin typeface="Times New Roman"/>
                <a:cs typeface="Times New Roman"/>
              </a:rPr>
              <a:t>Tips </a:t>
            </a:r>
            <a:r>
              <a:rPr sz="3600" b="1" dirty="0">
                <a:solidFill>
                  <a:srgbClr val="660066"/>
                </a:solidFill>
                <a:latin typeface="Times New Roman"/>
                <a:cs typeface="Times New Roman"/>
              </a:rPr>
              <a:t>&amp;</a:t>
            </a:r>
            <a:r>
              <a:rPr sz="3600" b="1" spc="-70" dirty="0">
                <a:solidFill>
                  <a:srgbClr val="660066"/>
                </a:solidFill>
                <a:latin typeface="Times New Roman"/>
                <a:cs typeface="Times New Roman"/>
              </a:rPr>
              <a:t> </a:t>
            </a:r>
            <a:r>
              <a:rPr sz="3600" b="1" spc="-5" dirty="0">
                <a:solidFill>
                  <a:srgbClr val="660066"/>
                </a:solidFill>
                <a:latin typeface="Times New Roman"/>
                <a:cs typeface="Times New Roman"/>
              </a:rPr>
              <a:t>Hints</a:t>
            </a:r>
            <a:endParaRPr sz="3600">
              <a:latin typeface="Times New Roman"/>
              <a:cs typeface="Times New Roman"/>
            </a:endParaRPr>
          </a:p>
        </p:txBody>
      </p:sp>
      <p:sp>
        <p:nvSpPr>
          <p:cNvPr id="4" name="object 4"/>
          <p:cNvSpPr txBox="1"/>
          <p:nvPr/>
        </p:nvSpPr>
        <p:spPr>
          <a:xfrm>
            <a:off x="3660140" y="4844472"/>
            <a:ext cx="4806950" cy="1047115"/>
          </a:xfrm>
          <a:prstGeom prst="rect">
            <a:avLst/>
          </a:prstGeom>
        </p:spPr>
        <p:txBody>
          <a:bodyPr vert="horz" wrap="square" lIns="0" tIns="0" rIns="0" bIns="0" rtlCol="0">
            <a:spAutoFit/>
          </a:bodyPr>
          <a:lstStyle/>
          <a:p>
            <a:pPr marL="12700">
              <a:lnSpc>
                <a:spcPts val="2310"/>
              </a:lnSpc>
            </a:pPr>
            <a:r>
              <a:rPr sz="2000" dirty="0">
                <a:solidFill>
                  <a:srgbClr val="0000CC"/>
                </a:solidFill>
                <a:latin typeface="Arial"/>
                <a:cs typeface="Arial"/>
              </a:rPr>
              <a:t>These rules </a:t>
            </a:r>
            <a:r>
              <a:rPr sz="2000" spc="-5" dirty="0">
                <a:solidFill>
                  <a:srgbClr val="0000CC"/>
                </a:solidFill>
                <a:latin typeface="Arial"/>
                <a:cs typeface="Arial"/>
              </a:rPr>
              <a:t>are </a:t>
            </a:r>
            <a:r>
              <a:rPr sz="2000" dirty="0">
                <a:solidFill>
                  <a:srgbClr val="0000CC"/>
                </a:solidFill>
                <a:latin typeface="Arial"/>
                <a:cs typeface="Arial"/>
              </a:rPr>
              <a:t>not </a:t>
            </a:r>
            <a:r>
              <a:rPr sz="2000" spc="-5" dirty="0">
                <a:solidFill>
                  <a:srgbClr val="0000CC"/>
                </a:solidFill>
                <a:latin typeface="Arial"/>
                <a:cs typeface="Arial"/>
              </a:rPr>
              <a:t>enforced </a:t>
            </a:r>
            <a:r>
              <a:rPr sz="2000" dirty="0">
                <a:solidFill>
                  <a:srgbClr val="0000CC"/>
                </a:solidFill>
                <a:latin typeface="Arial"/>
                <a:cs typeface="Arial"/>
              </a:rPr>
              <a:t>by all</a:t>
            </a:r>
            <a:r>
              <a:rPr sz="2000" spc="-85" dirty="0">
                <a:solidFill>
                  <a:srgbClr val="0000CC"/>
                </a:solidFill>
                <a:latin typeface="Arial"/>
                <a:cs typeface="Arial"/>
              </a:rPr>
              <a:t> </a:t>
            </a:r>
            <a:r>
              <a:rPr sz="2000" spc="-5" dirty="0">
                <a:solidFill>
                  <a:srgbClr val="0000CC"/>
                </a:solidFill>
                <a:latin typeface="Arial"/>
                <a:cs typeface="Arial"/>
              </a:rPr>
              <a:t>tools</a:t>
            </a:r>
            <a:endParaRPr sz="2000">
              <a:latin typeface="Arial"/>
              <a:cs typeface="Arial"/>
            </a:endParaRPr>
          </a:p>
          <a:p>
            <a:pPr marL="12700" marR="5080">
              <a:lnSpc>
                <a:spcPct val="121000"/>
              </a:lnSpc>
            </a:pPr>
            <a:r>
              <a:rPr sz="2000" dirty="0">
                <a:solidFill>
                  <a:srgbClr val="0000CC"/>
                </a:solidFill>
                <a:latin typeface="Arial"/>
                <a:cs typeface="Arial"/>
              </a:rPr>
              <a:t>but </a:t>
            </a:r>
            <a:r>
              <a:rPr sz="2000" spc="-5" dirty="0">
                <a:solidFill>
                  <a:srgbClr val="0000CC"/>
                </a:solidFill>
                <a:latin typeface="Arial"/>
                <a:cs typeface="Arial"/>
              </a:rPr>
              <a:t>are worth </a:t>
            </a:r>
            <a:r>
              <a:rPr sz="2000" dirty="0">
                <a:solidFill>
                  <a:srgbClr val="0000CC"/>
                </a:solidFill>
                <a:latin typeface="Arial"/>
                <a:cs typeface="Arial"/>
              </a:rPr>
              <a:t>following in </a:t>
            </a:r>
            <a:r>
              <a:rPr sz="2000" spc="-5" dirty="0">
                <a:solidFill>
                  <a:srgbClr val="0000CC"/>
                </a:solidFill>
                <a:latin typeface="Arial"/>
                <a:cs typeface="Arial"/>
              </a:rPr>
              <a:t>order to</a:t>
            </a:r>
            <a:r>
              <a:rPr sz="2000" spc="-100" dirty="0">
                <a:solidFill>
                  <a:srgbClr val="0000CC"/>
                </a:solidFill>
                <a:latin typeface="Arial"/>
                <a:cs typeface="Arial"/>
              </a:rPr>
              <a:t> </a:t>
            </a:r>
            <a:r>
              <a:rPr sz="2000" dirty="0">
                <a:solidFill>
                  <a:srgbClr val="0000CC"/>
                </a:solidFill>
                <a:latin typeface="Arial"/>
                <a:cs typeface="Arial"/>
              </a:rPr>
              <a:t>increase  readability and </a:t>
            </a:r>
            <a:r>
              <a:rPr sz="2000" spc="-5" dirty="0">
                <a:solidFill>
                  <a:srgbClr val="0000CC"/>
                </a:solidFill>
                <a:latin typeface="Arial"/>
                <a:cs typeface="Arial"/>
              </a:rPr>
              <a:t>portability </a:t>
            </a:r>
            <a:r>
              <a:rPr sz="2000" dirty="0">
                <a:solidFill>
                  <a:srgbClr val="0000CC"/>
                </a:solidFill>
                <a:latin typeface="Arial"/>
                <a:cs typeface="Arial"/>
              </a:rPr>
              <a:t>of your</a:t>
            </a:r>
            <a:r>
              <a:rPr sz="2000" spc="-85" dirty="0">
                <a:solidFill>
                  <a:srgbClr val="0000CC"/>
                </a:solidFill>
                <a:latin typeface="Arial"/>
                <a:cs typeface="Arial"/>
              </a:rPr>
              <a:t> </a:t>
            </a:r>
            <a:r>
              <a:rPr sz="2000" dirty="0">
                <a:solidFill>
                  <a:srgbClr val="0000CC"/>
                </a:solidFill>
                <a:latin typeface="Arial"/>
                <a:cs typeface="Arial"/>
              </a:rPr>
              <a:t>designs</a:t>
            </a:r>
            <a:endParaRPr sz="2000">
              <a:latin typeface="Arial"/>
              <a:cs typeface="Arial"/>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30</a:t>
            </a:fld>
            <a:endParaRPr dirty="0"/>
          </a:p>
        </p:txBody>
      </p:sp>
      <p:sp>
        <p:nvSpPr>
          <p:cNvPr id="3" name="object 3"/>
          <p:cNvSpPr txBox="1"/>
          <p:nvPr/>
        </p:nvSpPr>
        <p:spPr>
          <a:xfrm>
            <a:off x="1801812" y="2152395"/>
            <a:ext cx="5431790" cy="1305560"/>
          </a:xfrm>
          <a:prstGeom prst="rect">
            <a:avLst/>
          </a:prstGeom>
        </p:spPr>
        <p:txBody>
          <a:bodyPr vert="horz" wrap="square" lIns="0" tIns="6350" rIns="0" bIns="0" rtlCol="0">
            <a:spAutoFit/>
          </a:bodyPr>
          <a:lstStyle/>
          <a:p>
            <a:pPr marL="12700" marR="5080" algn="ctr">
              <a:lnSpc>
                <a:spcPct val="101400"/>
              </a:lnSpc>
              <a:spcBef>
                <a:spcPts val="50"/>
              </a:spcBef>
            </a:pPr>
            <a:r>
              <a:rPr sz="2800" dirty="0">
                <a:solidFill>
                  <a:srgbClr val="402000"/>
                </a:solidFill>
                <a:latin typeface="Arial"/>
                <a:cs typeface="Arial"/>
              </a:rPr>
              <a:t>Place the declaration of each</a:t>
            </a:r>
            <a:r>
              <a:rPr sz="2800" spc="-60" dirty="0">
                <a:solidFill>
                  <a:srgbClr val="402000"/>
                </a:solidFill>
                <a:latin typeface="Arial"/>
                <a:cs typeface="Arial"/>
              </a:rPr>
              <a:t> </a:t>
            </a:r>
            <a:r>
              <a:rPr sz="2800" dirty="0">
                <a:solidFill>
                  <a:srgbClr val="402000"/>
                </a:solidFill>
                <a:latin typeface="Arial"/>
                <a:cs typeface="Arial"/>
              </a:rPr>
              <a:t>port,  signal, constant, and</a:t>
            </a:r>
            <a:r>
              <a:rPr sz="2800" spc="-40" dirty="0">
                <a:solidFill>
                  <a:srgbClr val="402000"/>
                </a:solidFill>
                <a:latin typeface="Arial"/>
                <a:cs typeface="Arial"/>
              </a:rPr>
              <a:t> </a:t>
            </a:r>
            <a:r>
              <a:rPr sz="2800" dirty="0">
                <a:solidFill>
                  <a:srgbClr val="402000"/>
                </a:solidFill>
                <a:latin typeface="Arial"/>
                <a:cs typeface="Arial"/>
              </a:rPr>
              <a:t>variable</a:t>
            </a:r>
            <a:endParaRPr sz="2800">
              <a:latin typeface="Arial"/>
              <a:cs typeface="Arial"/>
            </a:endParaRPr>
          </a:p>
          <a:p>
            <a:pPr marL="97155" algn="ctr">
              <a:lnSpc>
                <a:spcPts val="3310"/>
              </a:lnSpc>
            </a:pPr>
            <a:r>
              <a:rPr sz="2800" dirty="0">
                <a:solidFill>
                  <a:srgbClr val="402000"/>
                </a:solidFill>
                <a:latin typeface="Arial"/>
                <a:cs typeface="Arial"/>
              </a:rPr>
              <a:t>in a separate</a:t>
            </a:r>
            <a:r>
              <a:rPr sz="2800" spc="-15" dirty="0">
                <a:solidFill>
                  <a:srgbClr val="402000"/>
                </a:solidFill>
                <a:latin typeface="Arial"/>
                <a:cs typeface="Arial"/>
              </a:rPr>
              <a:t> </a:t>
            </a:r>
            <a:r>
              <a:rPr sz="2800" dirty="0">
                <a:solidFill>
                  <a:srgbClr val="402000"/>
                </a:solidFill>
                <a:latin typeface="Arial"/>
                <a:cs typeface="Arial"/>
              </a:rPr>
              <a:t>line</a:t>
            </a:r>
            <a:endParaRPr sz="2800">
              <a:latin typeface="Arial"/>
              <a:cs typeface="Arial"/>
            </a:endParaRPr>
          </a:p>
        </p:txBody>
      </p:sp>
    </p:spTree>
    <p:extLst>
      <p:ext uri="{BB962C8B-B14F-4D97-AF65-F5344CB8AC3E}">
        <p14:creationId xmlns:p14="http://schemas.microsoft.com/office/powerpoint/2010/main" val="27988150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 y="6614746"/>
            <a:ext cx="8503285" cy="198755"/>
          </a:xfrm>
          <a:prstGeom prst="rect">
            <a:avLst/>
          </a:prstGeom>
        </p:spPr>
        <p:txBody>
          <a:bodyPr vert="horz" wrap="square" lIns="0" tIns="0" rIns="0" bIns="0" rtlCol="0">
            <a:spAutoFit/>
          </a:bodyPr>
          <a:lstStyle/>
          <a:p>
            <a:pPr>
              <a:lnSpc>
                <a:spcPts val="1545"/>
              </a:lnSpc>
              <a:tabLst>
                <a:tab pos="8305165" algn="l"/>
              </a:tabLst>
            </a:pPr>
            <a:r>
              <a:rPr sz="1400" i="1" dirty="0">
                <a:solidFill>
                  <a:srgbClr val="009900"/>
                </a:solidFill>
                <a:latin typeface="Arial"/>
                <a:cs typeface="Arial"/>
              </a:rPr>
              <a:t>ECE </a:t>
            </a:r>
            <a:r>
              <a:rPr sz="1400" i="1" spc="-5" dirty="0">
                <a:solidFill>
                  <a:srgbClr val="009900"/>
                </a:solidFill>
                <a:latin typeface="Arial"/>
                <a:cs typeface="Arial"/>
              </a:rPr>
              <a:t>44</a:t>
            </a:r>
            <a:r>
              <a:rPr sz="1400" i="1" dirty="0">
                <a:solidFill>
                  <a:srgbClr val="009900"/>
                </a:solidFill>
                <a:latin typeface="Arial"/>
                <a:cs typeface="Arial"/>
              </a:rPr>
              <a:t>8</a:t>
            </a:r>
            <a:r>
              <a:rPr sz="1400" i="1" spc="-10" dirty="0">
                <a:solidFill>
                  <a:srgbClr val="009900"/>
                </a:solidFill>
                <a:latin typeface="Arial"/>
                <a:cs typeface="Arial"/>
              </a:rPr>
              <a:t> </a:t>
            </a:r>
            <a:r>
              <a:rPr sz="1400" i="1" dirty="0">
                <a:solidFill>
                  <a:srgbClr val="009900"/>
                </a:solidFill>
                <a:latin typeface="Arial"/>
                <a:cs typeface="Arial"/>
              </a:rPr>
              <a:t>–</a:t>
            </a:r>
            <a:r>
              <a:rPr sz="1400" i="1" spc="-10" dirty="0">
                <a:solidFill>
                  <a:srgbClr val="009900"/>
                </a:solidFill>
                <a:latin typeface="Arial"/>
                <a:cs typeface="Arial"/>
              </a:rPr>
              <a:t> F</a:t>
            </a:r>
            <a:r>
              <a:rPr sz="1400" i="1" dirty="0">
                <a:solidFill>
                  <a:srgbClr val="009900"/>
                </a:solidFill>
                <a:latin typeface="Arial"/>
                <a:cs typeface="Arial"/>
              </a:rPr>
              <a:t>P</a:t>
            </a:r>
            <a:r>
              <a:rPr sz="1400" i="1" spc="-5" dirty="0">
                <a:solidFill>
                  <a:srgbClr val="009900"/>
                </a:solidFill>
                <a:latin typeface="Arial"/>
                <a:cs typeface="Arial"/>
              </a:rPr>
              <a:t>G</a:t>
            </a:r>
            <a:r>
              <a:rPr sz="1400" i="1" dirty="0">
                <a:solidFill>
                  <a:srgbClr val="009900"/>
                </a:solidFill>
                <a:latin typeface="Arial"/>
                <a:cs typeface="Arial"/>
              </a:rPr>
              <a:t>A</a:t>
            </a:r>
            <a:r>
              <a:rPr sz="1400" i="1" spc="-50" dirty="0">
                <a:solidFill>
                  <a:srgbClr val="009900"/>
                </a:solidFill>
                <a:latin typeface="Arial"/>
                <a:cs typeface="Arial"/>
              </a:rPr>
              <a:t> </a:t>
            </a:r>
            <a:r>
              <a:rPr sz="1400" i="1" spc="-5" dirty="0">
                <a:solidFill>
                  <a:srgbClr val="009900"/>
                </a:solidFill>
                <a:latin typeface="Arial"/>
                <a:cs typeface="Arial"/>
              </a:rPr>
              <a:t>an</a:t>
            </a:r>
            <a:r>
              <a:rPr sz="1400" i="1" dirty="0">
                <a:solidFill>
                  <a:srgbClr val="009900"/>
                </a:solidFill>
                <a:latin typeface="Arial"/>
                <a:cs typeface="Arial"/>
              </a:rPr>
              <a:t>d</a:t>
            </a:r>
            <a:r>
              <a:rPr sz="1400" i="1" spc="-60" dirty="0">
                <a:solidFill>
                  <a:srgbClr val="009900"/>
                </a:solidFill>
                <a:latin typeface="Arial"/>
                <a:cs typeface="Arial"/>
              </a:rPr>
              <a:t> </a:t>
            </a:r>
            <a:r>
              <a:rPr sz="1400" i="1" dirty="0">
                <a:solidFill>
                  <a:srgbClr val="009900"/>
                </a:solidFill>
                <a:latin typeface="Arial"/>
                <a:cs typeface="Arial"/>
              </a:rPr>
              <a:t>AS</a:t>
            </a:r>
            <a:r>
              <a:rPr sz="1400" i="1" spc="-5" dirty="0">
                <a:solidFill>
                  <a:srgbClr val="009900"/>
                </a:solidFill>
                <a:latin typeface="Arial"/>
                <a:cs typeface="Arial"/>
              </a:rPr>
              <a:t>I</a:t>
            </a:r>
            <a:r>
              <a:rPr sz="1400" i="1" dirty="0">
                <a:solidFill>
                  <a:srgbClr val="009900"/>
                </a:solidFill>
                <a:latin typeface="Arial"/>
                <a:cs typeface="Arial"/>
              </a:rPr>
              <a:t>C D</a:t>
            </a:r>
            <a:r>
              <a:rPr sz="1400" i="1" spc="-5" dirty="0">
                <a:solidFill>
                  <a:srgbClr val="009900"/>
                </a:solidFill>
                <a:latin typeface="Arial"/>
                <a:cs typeface="Arial"/>
              </a:rPr>
              <a:t>e</a:t>
            </a:r>
            <a:r>
              <a:rPr sz="1400" i="1" dirty="0">
                <a:solidFill>
                  <a:srgbClr val="009900"/>
                </a:solidFill>
                <a:latin typeface="Arial"/>
                <a:cs typeface="Arial"/>
              </a:rPr>
              <a:t>si</a:t>
            </a:r>
            <a:r>
              <a:rPr sz="1400" i="1" spc="-5" dirty="0">
                <a:solidFill>
                  <a:srgbClr val="009900"/>
                </a:solidFill>
                <a:latin typeface="Arial"/>
                <a:cs typeface="Arial"/>
              </a:rPr>
              <a:t>g</a:t>
            </a:r>
            <a:r>
              <a:rPr sz="1400" i="1" dirty="0">
                <a:solidFill>
                  <a:srgbClr val="009900"/>
                </a:solidFill>
                <a:latin typeface="Arial"/>
                <a:cs typeface="Arial"/>
              </a:rPr>
              <a:t>n</a:t>
            </a:r>
            <a:r>
              <a:rPr sz="1400" i="1" spc="-5" dirty="0">
                <a:solidFill>
                  <a:srgbClr val="009900"/>
                </a:solidFill>
                <a:latin typeface="Arial"/>
                <a:cs typeface="Arial"/>
              </a:rPr>
              <a:t> </a:t>
            </a:r>
            <a:r>
              <a:rPr sz="1400" i="1" dirty="0">
                <a:solidFill>
                  <a:srgbClr val="009900"/>
                </a:solidFill>
                <a:latin typeface="Arial"/>
                <a:cs typeface="Arial"/>
              </a:rPr>
              <a:t>wi</a:t>
            </a:r>
            <a:r>
              <a:rPr sz="1400" i="1" spc="-5" dirty="0">
                <a:solidFill>
                  <a:srgbClr val="009900"/>
                </a:solidFill>
                <a:latin typeface="Arial"/>
                <a:cs typeface="Arial"/>
              </a:rPr>
              <a:t>t</a:t>
            </a:r>
            <a:r>
              <a:rPr sz="1400" i="1" dirty="0">
                <a:solidFill>
                  <a:srgbClr val="009900"/>
                </a:solidFill>
                <a:latin typeface="Arial"/>
                <a:cs typeface="Arial"/>
              </a:rPr>
              <a:t>h</a:t>
            </a:r>
            <a:r>
              <a:rPr sz="1400" i="1" spc="-5" dirty="0">
                <a:solidFill>
                  <a:srgbClr val="009900"/>
                </a:solidFill>
                <a:latin typeface="Arial"/>
                <a:cs typeface="Arial"/>
              </a:rPr>
              <a:t> </a:t>
            </a:r>
            <a:r>
              <a:rPr sz="1400" i="1" dirty="0">
                <a:solidFill>
                  <a:srgbClr val="009900"/>
                </a:solidFill>
                <a:latin typeface="Arial"/>
                <a:cs typeface="Arial"/>
              </a:rPr>
              <a:t>VHDL	</a:t>
            </a:r>
            <a:r>
              <a:rPr sz="1400" spc="-5" dirty="0">
                <a:solidFill>
                  <a:srgbClr val="402000"/>
                </a:solidFill>
                <a:latin typeface="Arial"/>
                <a:cs typeface="Arial"/>
              </a:rPr>
              <a:t>19</a:t>
            </a:r>
            <a:endParaRPr sz="1400">
              <a:latin typeface="Arial"/>
              <a:cs typeface="Arial"/>
            </a:endParaRPr>
          </a:p>
        </p:txBody>
      </p:sp>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22425" y="3142994"/>
            <a:ext cx="5956300" cy="635000"/>
          </a:xfrm>
          <a:prstGeom prst="rect">
            <a:avLst/>
          </a:prstGeom>
        </p:spPr>
        <p:txBody>
          <a:bodyPr vert="horz" wrap="square" lIns="0" tIns="12700" rIns="0" bIns="0" rtlCol="0">
            <a:spAutoFit/>
          </a:bodyPr>
          <a:lstStyle/>
          <a:p>
            <a:pPr marL="12700">
              <a:lnSpc>
                <a:spcPct val="100000"/>
              </a:lnSpc>
              <a:spcBef>
                <a:spcPts val="100"/>
              </a:spcBef>
            </a:pPr>
            <a:r>
              <a:rPr sz="4000" b="1" spc="-5" dirty="0">
                <a:solidFill>
                  <a:srgbClr val="333399"/>
                </a:solidFill>
                <a:latin typeface="Arial"/>
                <a:cs typeface="Arial"/>
              </a:rPr>
              <a:t>STD_LOGIC</a:t>
            </a:r>
            <a:r>
              <a:rPr sz="4000" b="1" spc="-70" dirty="0">
                <a:solidFill>
                  <a:srgbClr val="333399"/>
                </a:solidFill>
                <a:latin typeface="Arial"/>
                <a:cs typeface="Arial"/>
              </a:rPr>
              <a:t> </a:t>
            </a:r>
            <a:r>
              <a:rPr sz="4000" b="1" dirty="0">
                <a:solidFill>
                  <a:srgbClr val="333399"/>
                </a:solidFill>
                <a:latin typeface="Arial"/>
                <a:cs typeface="Arial"/>
              </a:rPr>
              <a:t>Demystified</a:t>
            </a:r>
            <a:endParaRPr sz="4000">
              <a:latin typeface="Arial"/>
              <a:cs typeface="Arial"/>
            </a:endParaRPr>
          </a:p>
        </p:txBody>
      </p:sp>
    </p:spTree>
    <p:extLst>
      <p:ext uri="{BB962C8B-B14F-4D97-AF65-F5344CB8AC3E}">
        <p14:creationId xmlns:p14="http://schemas.microsoft.com/office/powerpoint/2010/main" val="25175858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1298"/>
            <a:ext cx="2905125" cy="635000"/>
          </a:xfrm>
          <a:prstGeom prst="rect">
            <a:avLst/>
          </a:prstGeom>
        </p:spPr>
        <p:txBody>
          <a:bodyPr vert="horz" wrap="square" lIns="0" tIns="12700" rIns="0" bIns="0" rtlCol="0">
            <a:spAutoFit/>
          </a:bodyPr>
          <a:lstStyle/>
          <a:p>
            <a:pPr marL="12700">
              <a:lnSpc>
                <a:spcPct val="100000"/>
              </a:lnSpc>
              <a:spcBef>
                <a:spcPts val="100"/>
              </a:spcBef>
            </a:pPr>
            <a:r>
              <a:rPr sz="4000" spc="-5" dirty="0"/>
              <a:t>STD_LOGIC</a:t>
            </a:r>
            <a:endParaRPr sz="4000"/>
          </a:p>
        </p:txBody>
      </p:sp>
      <p:sp>
        <p:nvSpPr>
          <p:cNvPr id="3" name="object 3"/>
          <p:cNvSpPr txBox="1"/>
          <p:nvPr/>
        </p:nvSpPr>
        <p:spPr>
          <a:xfrm>
            <a:off x="3509162" y="5657594"/>
            <a:ext cx="4868545"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402000"/>
                </a:solidFill>
                <a:latin typeface="Arial"/>
                <a:cs typeface="Arial"/>
              </a:rPr>
              <a:t>What is </a:t>
            </a:r>
            <a:r>
              <a:rPr sz="2800" b="1" spc="-5" dirty="0">
                <a:solidFill>
                  <a:srgbClr val="402000"/>
                </a:solidFill>
                <a:latin typeface="Arial"/>
                <a:cs typeface="Arial"/>
              </a:rPr>
              <a:t>STD_LOGIC </a:t>
            </a:r>
            <a:r>
              <a:rPr sz="2800" dirty="0">
                <a:solidFill>
                  <a:srgbClr val="402000"/>
                </a:solidFill>
                <a:latin typeface="Arial"/>
                <a:cs typeface="Arial"/>
              </a:rPr>
              <a:t>you</a:t>
            </a:r>
            <a:r>
              <a:rPr sz="2800" spc="-75" dirty="0">
                <a:solidFill>
                  <a:srgbClr val="402000"/>
                </a:solidFill>
                <a:latin typeface="Arial"/>
                <a:cs typeface="Arial"/>
              </a:rPr>
              <a:t> </a:t>
            </a:r>
            <a:r>
              <a:rPr sz="2800" dirty="0">
                <a:solidFill>
                  <a:srgbClr val="402000"/>
                </a:solidFill>
                <a:latin typeface="Arial"/>
                <a:cs typeface="Arial"/>
              </a:rPr>
              <a:t>ask?</a:t>
            </a:r>
            <a:endParaRPr sz="2800">
              <a:latin typeface="Arial"/>
              <a:cs typeface="Arial"/>
            </a:endParaRPr>
          </a:p>
        </p:txBody>
      </p:sp>
      <p:grpSp>
        <p:nvGrpSpPr>
          <p:cNvPr id="4" name="object 4"/>
          <p:cNvGrpSpPr/>
          <p:nvPr/>
        </p:nvGrpSpPr>
        <p:grpSpPr>
          <a:xfrm>
            <a:off x="2428875" y="1968500"/>
            <a:ext cx="5579745" cy="3757295"/>
            <a:chOff x="2428875" y="1968500"/>
            <a:chExt cx="5579745" cy="3757295"/>
          </a:xfrm>
        </p:grpSpPr>
        <p:sp>
          <p:nvSpPr>
            <p:cNvPr id="5" name="object 5"/>
            <p:cNvSpPr/>
            <p:nvPr/>
          </p:nvSpPr>
          <p:spPr>
            <a:xfrm>
              <a:off x="5105400" y="3733800"/>
              <a:ext cx="2903220" cy="1991995"/>
            </a:xfrm>
            <a:custGeom>
              <a:avLst/>
              <a:gdLst/>
              <a:ahLst/>
              <a:cxnLst/>
              <a:rect l="l" t="t" r="r" b="b"/>
              <a:pathLst>
                <a:path w="2903220" h="1991995">
                  <a:moveTo>
                    <a:pt x="111979" y="61235"/>
                  </a:moveTo>
                  <a:lnTo>
                    <a:pt x="97637" y="82200"/>
                  </a:lnTo>
                  <a:lnTo>
                    <a:pt x="2888424" y="1991681"/>
                  </a:lnTo>
                  <a:lnTo>
                    <a:pt x="2902775" y="1970718"/>
                  </a:lnTo>
                  <a:lnTo>
                    <a:pt x="111979" y="61235"/>
                  </a:lnTo>
                  <a:close/>
                </a:path>
                <a:path w="2903220" h="1991995">
                  <a:moveTo>
                    <a:pt x="0" y="0"/>
                  </a:moveTo>
                  <a:lnTo>
                    <a:pt x="68961" y="124117"/>
                  </a:lnTo>
                  <a:lnTo>
                    <a:pt x="97637" y="82200"/>
                  </a:lnTo>
                  <a:lnTo>
                    <a:pt x="87160" y="75031"/>
                  </a:lnTo>
                  <a:lnTo>
                    <a:pt x="101498" y="54063"/>
                  </a:lnTo>
                  <a:lnTo>
                    <a:pt x="116885" y="54063"/>
                  </a:lnTo>
                  <a:lnTo>
                    <a:pt x="140665" y="19304"/>
                  </a:lnTo>
                  <a:lnTo>
                    <a:pt x="0" y="0"/>
                  </a:lnTo>
                  <a:close/>
                </a:path>
                <a:path w="2903220" h="1991995">
                  <a:moveTo>
                    <a:pt x="101498" y="54063"/>
                  </a:moveTo>
                  <a:lnTo>
                    <a:pt x="87160" y="75031"/>
                  </a:lnTo>
                  <a:lnTo>
                    <a:pt x="97637" y="82200"/>
                  </a:lnTo>
                  <a:lnTo>
                    <a:pt x="111979" y="61235"/>
                  </a:lnTo>
                  <a:lnTo>
                    <a:pt x="101498" y="54063"/>
                  </a:lnTo>
                  <a:close/>
                </a:path>
                <a:path w="2903220" h="1991995">
                  <a:moveTo>
                    <a:pt x="116885" y="54063"/>
                  </a:moveTo>
                  <a:lnTo>
                    <a:pt x="101498" y="54063"/>
                  </a:lnTo>
                  <a:lnTo>
                    <a:pt x="111979" y="61235"/>
                  </a:lnTo>
                  <a:lnTo>
                    <a:pt x="116885" y="54063"/>
                  </a:lnTo>
                  <a:close/>
                </a:path>
              </a:pathLst>
            </a:custGeom>
            <a:solidFill>
              <a:srgbClr val="402000"/>
            </a:solidFill>
          </p:spPr>
          <p:txBody>
            <a:bodyPr wrap="square" lIns="0" tIns="0" rIns="0" bIns="0" rtlCol="0"/>
            <a:lstStyle/>
            <a:p>
              <a:endParaRPr/>
            </a:p>
          </p:txBody>
        </p:sp>
        <p:sp>
          <p:nvSpPr>
            <p:cNvPr id="6" name="object 6"/>
            <p:cNvSpPr/>
            <p:nvPr/>
          </p:nvSpPr>
          <p:spPr>
            <a:xfrm>
              <a:off x="2441575" y="1981200"/>
              <a:ext cx="4645660" cy="3494404"/>
            </a:xfrm>
            <a:custGeom>
              <a:avLst/>
              <a:gdLst/>
              <a:ahLst/>
              <a:cxnLst/>
              <a:rect l="l" t="t" r="r" b="b"/>
              <a:pathLst>
                <a:path w="4645659" h="3494404">
                  <a:moveTo>
                    <a:pt x="0" y="0"/>
                  </a:moveTo>
                  <a:lnTo>
                    <a:pt x="4645032" y="0"/>
                  </a:lnTo>
                  <a:lnTo>
                    <a:pt x="4645032" y="3494091"/>
                  </a:lnTo>
                  <a:lnTo>
                    <a:pt x="0" y="3494091"/>
                  </a:lnTo>
                  <a:lnTo>
                    <a:pt x="0" y="0"/>
                  </a:lnTo>
                  <a:close/>
                </a:path>
              </a:pathLst>
            </a:custGeom>
            <a:ln w="25400">
              <a:solidFill>
                <a:srgbClr val="402000"/>
              </a:solidFill>
            </a:ln>
          </p:spPr>
          <p:txBody>
            <a:bodyPr wrap="square" lIns="0" tIns="0" rIns="0" bIns="0" rtlCol="0"/>
            <a:lstStyle/>
            <a:p>
              <a:endParaRPr/>
            </a:p>
          </p:txBody>
        </p:sp>
      </p:grpSp>
      <p:sp>
        <p:nvSpPr>
          <p:cNvPr id="7" name="object 7"/>
          <p:cNvSpPr txBox="1"/>
          <p:nvPr/>
        </p:nvSpPr>
        <p:spPr>
          <a:xfrm>
            <a:off x="2532062" y="1961388"/>
            <a:ext cx="3948429" cy="3451860"/>
          </a:xfrm>
          <a:prstGeom prst="rect">
            <a:avLst/>
          </a:prstGeom>
        </p:spPr>
        <p:txBody>
          <a:bodyPr vert="horz" wrap="square" lIns="0" tIns="40005" rIns="0" bIns="0" rtlCol="0">
            <a:spAutoFit/>
          </a:bodyPr>
          <a:lstStyle/>
          <a:p>
            <a:pPr>
              <a:lnSpc>
                <a:spcPct val="100000"/>
              </a:lnSpc>
              <a:spcBef>
                <a:spcPts val="315"/>
              </a:spcBef>
            </a:pPr>
            <a:r>
              <a:rPr sz="1400" b="1" spc="-5" dirty="0">
                <a:solidFill>
                  <a:srgbClr val="402000"/>
                </a:solidFill>
                <a:latin typeface="Courier New"/>
                <a:cs typeface="Courier New"/>
              </a:rPr>
              <a:t>LIBRARY</a:t>
            </a:r>
            <a:r>
              <a:rPr sz="1400" b="1" spc="-10" dirty="0">
                <a:solidFill>
                  <a:srgbClr val="402000"/>
                </a:solidFill>
                <a:latin typeface="Courier New"/>
                <a:cs typeface="Courier New"/>
              </a:rPr>
              <a:t> </a:t>
            </a:r>
            <a:r>
              <a:rPr sz="1400" b="1" spc="-5" dirty="0">
                <a:solidFill>
                  <a:srgbClr val="402000"/>
                </a:solidFill>
                <a:latin typeface="Courier New"/>
                <a:cs typeface="Courier New"/>
              </a:rPr>
              <a:t>ieee;</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USE</a:t>
            </a:r>
            <a:r>
              <a:rPr sz="1400" b="1" spc="-20" dirty="0">
                <a:solidFill>
                  <a:srgbClr val="402000"/>
                </a:solidFill>
                <a:latin typeface="Courier New"/>
                <a:cs typeface="Courier New"/>
              </a:rPr>
              <a:t> </a:t>
            </a:r>
            <a:r>
              <a:rPr sz="1400" b="1" spc="-5" dirty="0">
                <a:solidFill>
                  <a:srgbClr val="402000"/>
                </a:solidFill>
                <a:latin typeface="Courier New"/>
                <a:cs typeface="Courier New"/>
              </a:rPr>
              <a:t>ieee.std_logic_1164.all;</a:t>
            </a:r>
            <a:endParaRPr sz="1400">
              <a:latin typeface="Courier New"/>
              <a:cs typeface="Courier New"/>
            </a:endParaRPr>
          </a:p>
          <a:p>
            <a:pPr>
              <a:lnSpc>
                <a:spcPct val="100000"/>
              </a:lnSpc>
              <a:spcBef>
                <a:spcPts val="10"/>
              </a:spcBef>
            </a:pPr>
            <a:endParaRPr sz="1750">
              <a:latin typeface="Courier New"/>
              <a:cs typeface="Courier New"/>
            </a:endParaRPr>
          </a:p>
          <a:p>
            <a:pPr marL="457200" marR="1919605" indent="-457200">
              <a:lnSpc>
                <a:spcPct val="112900"/>
              </a:lnSpc>
            </a:pPr>
            <a:r>
              <a:rPr sz="1400" b="1" spc="-5" dirty="0">
                <a:solidFill>
                  <a:srgbClr val="402000"/>
                </a:solidFill>
                <a:latin typeface="Courier New"/>
                <a:cs typeface="Courier New"/>
              </a:rPr>
              <a:t>ENTITY </a:t>
            </a:r>
            <a:r>
              <a:rPr sz="1400" spc="-5" dirty="0">
                <a:solidFill>
                  <a:srgbClr val="402000"/>
                </a:solidFill>
                <a:latin typeface="Courier New"/>
                <a:cs typeface="Courier New"/>
              </a:rPr>
              <a:t>nand_gate</a:t>
            </a:r>
            <a:r>
              <a:rPr sz="1400" spc="-105" dirty="0">
                <a:solidFill>
                  <a:srgbClr val="402000"/>
                </a:solidFill>
                <a:latin typeface="Courier New"/>
                <a:cs typeface="Courier New"/>
              </a:rPr>
              <a:t> </a:t>
            </a:r>
            <a:r>
              <a:rPr sz="1400" b="1" spc="-5" dirty="0">
                <a:solidFill>
                  <a:srgbClr val="402000"/>
                </a:solidFill>
                <a:latin typeface="Courier New"/>
                <a:cs typeface="Courier New"/>
              </a:rPr>
              <a:t>IS  PORT</a:t>
            </a:r>
            <a:r>
              <a:rPr sz="1400" spc="-5" dirty="0">
                <a:solidFill>
                  <a:srgbClr val="402000"/>
                </a:solidFill>
                <a:latin typeface="Courier New"/>
                <a:cs typeface="Courier New"/>
              </a:rPr>
              <a:t>(</a:t>
            </a:r>
            <a:endParaRPr sz="1400">
              <a:latin typeface="Courier New"/>
              <a:cs typeface="Courier New"/>
            </a:endParaRPr>
          </a:p>
          <a:p>
            <a:pPr marL="1339850" indent="-425450">
              <a:lnSpc>
                <a:spcPct val="100000"/>
              </a:lnSpc>
              <a:spcBef>
                <a:spcPts val="240"/>
              </a:spcBef>
              <a:buFont typeface="Courier New"/>
              <a:buAutoNum type="alphaLcPeriod"/>
              <a:tabLst>
                <a:tab pos="1339215" algn="l"/>
                <a:tab pos="1339850" algn="l"/>
              </a:tabLst>
            </a:pPr>
            <a:r>
              <a:rPr sz="1400" b="1" dirty="0">
                <a:solidFill>
                  <a:srgbClr val="402000"/>
                </a:solidFill>
                <a:latin typeface="Courier New"/>
                <a:cs typeface="Courier New"/>
              </a:rPr>
              <a:t>: </a:t>
            </a:r>
            <a:r>
              <a:rPr sz="1400" b="1" spc="-5" dirty="0">
                <a:solidFill>
                  <a:srgbClr val="402000"/>
                </a:solidFill>
                <a:latin typeface="Courier New"/>
                <a:cs typeface="Courier New"/>
              </a:rPr>
              <a:t>IN</a:t>
            </a:r>
            <a:r>
              <a:rPr sz="1400" b="1" spc="-40" dirty="0">
                <a:solidFill>
                  <a:srgbClr val="402000"/>
                </a:solidFill>
                <a:latin typeface="Courier New"/>
                <a:cs typeface="Courier New"/>
              </a:rPr>
              <a:t> </a:t>
            </a:r>
            <a:r>
              <a:rPr sz="1400" b="1" spc="-5" dirty="0">
                <a:solidFill>
                  <a:srgbClr val="402000"/>
                </a:solidFill>
                <a:latin typeface="Courier New"/>
                <a:cs typeface="Courier New"/>
              </a:rPr>
              <a:t>STD_LOGIC</a:t>
            </a:r>
            <a:r>
              <a:rPr sz="1400" spc="-5" dirty="0">
                <a:solidFill>
                  <a:srgbClr val="402000"/>
                </a:solidFill>
                <a:latin typeface="Courier New"/>
                <a:cs typeface="Courier New"/>
              </a:rPr>
              <a:t>;</a:t>
            </a:r>
            <a:endParaRPr sz="1400">
              <a:latin typeface="Courier New"/>
              <a:cs typeface="Courier New"/>
            </a:endParaRPr>
          </a:p>
          <a:p>
            <a:pPr marL="914400" marR="792480">
              <a:lnSpc>
                <a:spcPct val="112900"/>
              </a:lnSpc>
              <a:spcBef>
                <a:spcPts val="95"/>
              </a:spcBef>
              <a:buAutoNum type="alphaLcPeriod"/>
              <a:tabLst>
                <a:tab pos="1339215" algn="l"/>
                <a:tab pos="1339850" algn="l"/>
              </a:tabLst>
            </a:pPr>
            <a:r>
              <a:rPr sz="1400" dirty="0">
                <a:solidFill>
                  <a:srgbClr val="402000"/>
                </a:solidFill>
                <a:latin typeface="Courier New"/>
                <a:cs typeface="Courier New"/>
              </a:rPr>
              <a:t>: </a:t>
            </a:r>
            <a:r>
              <a:rPr sz="1400" b="1" spc="-5" dirty="0">
                <a:solidFill>
                  <a:srgbClr val="402000"/>
                </a:solidFill>
                <a:latin typeface="Courier New"/>
                <a:cs typeface="Courier New"/>
              </a:rPr>
              <a:t>IN STD_LOGIC</a:t>
            </a:r>
            <a:r>
              <a:rPr sz="1400" spc="-5" dirty="0">
                <a:solidFill>
                  <a:srgbClr val="402000"/>
                </a:solidFill>
                <a:latin typeface="Courier New"/>
                <a:cs typeface="Courier New"/>
              </a:rPr>
              <a:t>;  </a:t>
            </a:r>
            <a:r>
              <a:rPr sz="1400" dirty="0">
                <a:solidFill>
                  <a:srgbClr val="402000"/>
                </a:solidFill>
                <a:latin typeface="Courier New"/>
                <a:cs typeface="Courier New"/>
              </a:rPr>
              <a:t>z	: </a:t>
            </a:r>
            <a:r>
              <a:rPr sz="1400" b="1" spc="-5" dirty="0">
                <a:solidFill>
                  <a:srgbClr val="402000"/>
                </a:solidFill>
                <a:latin typeface="Courier New"/>
                <a:cs typeface="Courier New"/>
              </a:rPr>
              <a:t>OUT</a:t>
            </a:r>
            <a:r>
              <a:rPr sz="1400" b="1" spc="-114" dirty="0">
                <a:solidFill>
                  <a:srgbClr val="402000"/>
                </a:solidFill>
                <a:latin typeface="Courier New"/>
                <a:cs typeface="Courier New"/>
              </a:rPr>
              <a:t> </a:t>
            </a:r>
            <a:r>
              <a:rPr sz="1400" b="1" spc="-5" dirty="0">
                <a:solidFill>
                  <a:srgbClr val="402000"/>
                </a:solidFill>
                <a:latin typeface="Courier New"/>
                <a:cs typeface="Courier New"/>
              </a:rPr>
              <a:t>STD_LOGIC</a:t>
            </a:r>
            <a:r>
              <a:rPr sz="1400" spc="-5" dirty="0">
                <a:solidFill>
                  <a:srgbClr val="402000"/>
                </a:solidFill>
                <a:latin typeface="Courier New"/>
                <a:cs typeface="Courier New"/>
              </a:rPr>
              <a:t>);</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END</a:t>
            </a:r>
            <a:r>
              <a:rPr sz="1400" b="1" spc="-15" dirty="0">
                <a:solidFill>
                  <a:srgbClr val="402000"/>
                </a:solidFill>
                <a:latin typeface="Courier New"/>
                <a:cs typeface="Courier New"/>
              </a:rPr>
              <a:t> </a:t>
            </a:r>
            <a:r>
              <a:rPr sz="1400" spc="-5" dirty="0">
                <a:solidFill>
                  <a:srgbClr val="402000"/>
                </a:solidFill>
                <a:latin typeface="Courier New"/>
                <a:cs typeface="Courier New"/>
              </a:rPr>
              <a:t>nand_gate;</a:t>
            </a:r>
            <a:endParaRPr sz="1400">
              <a:latin typeface="Courier New"/>
              <a:cs typeface="Courier New"/>
            </a:endParaRPr>
          </a:p>
          <a:p>
            <a:pPr>
              <a:lnSpc>
                <a:spcPct val="100000"/>
              </a:lnSpc>
              <a:spcBef>
                <a:spcPts val="35"/>
              </a:spcBef>
            </a:pPr>
            <a:endParaRPr sz="1750">
              <a:latin typeface="Courier New"/>
              <a:cs typeface="Courier New"/>
            </a:endParaRPr>
          </a:p>
          <a:p>
            <a:pPr marR="5080">
              <a:lnSpc>
                <a:spcPct val="112900"/>
              </a:lnSpc>
            </a:pPr>
            <a:r>
              <a:rPr sz="1400" b="1" spc="-5" dirty="0">
                <a:solidFill>
                  <a:srgbClr val="402000"/>
                </a:solidFill>
                <a:latin typeface="Courier New"/>
                <a:cs typeface="Courier New"/>
              </a:rPr>
              <a:t>ARCHITECTURE </a:t>
            </a:r>
            <a:r>
              <a:rPr sz="1400" spc="-5" dirty="0">
                <a:solidFill>
                  <a:srgbClr val="402000"/>
                </a:solidFill>
                <a:latin typeface="Courier New"/>
                <a:cs typeface="Courier New"/>
              </a:rPr>
              <a:t>dataflow </a:t>
            </a:r>
            <a:r>
              <a:rPr sz="1400" b="1" spc="-5" dirty="0">
                <a:solidFill>
                  <a:srgbClr val="402000"/>
                </a:solidFill>
                <a:latin typeface="Courier New"/>
                <a:cs typeface="Courier New"/>
              </a:rPr>
              <a:t>OF </a:t>
            </a:r>
            <a:r>
              <a:rPr sz="1400" spc="-5" dirty="0">
                <a:solidFill>
                  <a:srgbClr val="402000"/>
                </a:solidFill>
                <a:latin typeface="Courier New"/>
                <a:cs typeface="Courier New"/>
              </a:rPr>
              <a:t>nand_gate</a:t>
            </a:r>
            <a:r>
              <a:rPr sz="1400" spc="-95" dirty="0">
                <a:solidFill>
                  <a:srgbClr val="402000"/>
                </a:solidFill>
                <a:latin typeface="Courier New"/>
                <a:cs typeface="Courier New"/>
              </a:rPr>
              <a:t> </a:t>
            </a:r>
            <a:r>
              <a:rPr sz="1400" b="1" spc="-5" dirty="0">
                <a:solidFill>
                  <a:srgbClr val="402000"/>
                </a:solidFill>
                <a:latin typeface="Courier New"/>
                <a:cs typeface="Courier New"/>
              </a:rPr>
              <a:t>IS  BEGIN</a:t>
            </a:r>
            <a:endParaRPr sz="1400">
              <a:latin typeface="Courier New"/>
              <a:cs typeface="Courier New"/>
            </a:endParaRPr>
          </a:p>
          <a:p>
            <a:pPr marL="457200">
              <a:lnSpc>
                <a:spcPct val="100000"/>
              </a:lnSpc>
              <a:spcBef>
                <a:spcPts val="310"/>
              </a:spcBef>
            </a:pPr>
            <a:r>
              <a:rPr sz="1400" dirty="0">
                <a:solidFill>
                  <a:srgbClr val="402000"/>
                </a:solidFill>
                <a:latin typeface="Courier New"/>
                <a:cs typeface="Courier New"/>
              </a:rPr>
              <a:t>z </a:t>
            </a:r>
            <a:r>
              <a:rPr sz="1400" spc="-5" dirty="0">
                <a:solidFill>
                  <a:srgbClr val="402000"/>
                </a:solidFill>
                <a:latin typeface="Courier New"/>
                <a:cs typeface="Courier New"/>
              </a:rPr>
              <a:t>&lt;= </a:t>
            </a:r>
            <a:r>
              <a:rPr sz="1400" dirty="0">
                <a:solidFill>
                  <a:srgbClr val="402000"/>
                </a:solidFill>
                <a:latin typeface="Courier New"/>
                <a:cs typeface="Courier New"/>
              </a:rPr>
              <a:t>a </a:t>
            </a:r>
            <a:r>
              <a:rPr sz="1400" b="1" spc="-5" dirty="0">
                <a:solidFill>
                  <a:srgbClr val="402000"/>
                </a:solidFill>
                <a:latin typeface="Courier New"/>
                <a:cs typeface="Courier New"/>
              </a:rPr>
              <a:t>NAND</a:t>
            </a:r>
            <a:r>
              <a:rPr sz="1400" b="1" spc="-50" dirty="0">
                <a:solidFill>
                  <a:srgbClr val="402000"/>
                </a:solidFill>
                <a:latin typeface="Courier New"/>
                <a:cs typeface="Courier New"/>
              </a:rPr>
              <a:t> </a:t>
            </a:r>
            <a:r>
              <a:rPr sz="1400" spc="-5" dirty="0">
                <a:solidFill>
                  <a:srgbClr val="402000"/>
                </a:solidFill>
                <a:latin typeface="Courier New"/>
                <a:cs typeface="Courier New"/>
              </a:rPr>
              <a:t>b;</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END</a:t>
            </a:r>
            <a:r>
              <a:rPr sz="1400" b="1" spc="-15" dirty="0">
                <a:solidFill>
                  <a:srgbClr val="402000"/>
                </a:solidFill>
                <a:latin typeface="Courier New"/>
                <a:cs typeface="Courier New"/>
              </a:rPr>
              <a:t> </a:t>
            </a:r>
            <a:r>
              <a:rPr sz="1400" spc="-5" dirty="0">
                <a:solidFill>
                  <a:srgbClr val="402000"/>
                </a:solidFill>
                <a:latin typeface="Courier New"/>
                <a:cs typeface="Courier New"/>
              </a:rPr>
              <a:t>dataflow;</a:t>
            </a:r>
            <a:endParaRPr sz="1400">
              <a:latin typeface="Courier New"/>
              <a:cs typeface="Courier New"/>
            </a:endParaRPr>
          </a:p>
        </p:txBody>
      </p:sp>
      <p:sp>
        <p:nvSpPr>
          <p:cNvPr id="8" name="object 8"/>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32</a:t>
            </a:fld>
            <a:endParaRPr dirty="0"/>
          </a:p>
        </p:txBody>
      </p:sp>
    </p:spTree>
    <p:extLst>
      <p:ext uri="{BB962C8B-B14F-4D97-AF65-F5344CB8AC3E}">
        <p14:creationId xmlns:p14="http://schemas.microsoft.com/office/powerpoint/2010/main" val="37382977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5472430" cy="635000"/>
          </a:xfrm>
          <a:prstGeom prst="rect">
            <a:avLst/>
          </a:prstGeom>
        </p:spPr>
        <p:txBody>
          <a:bodyPr vert="horz" wrap="square" lIns="0" tIns="12700" rIns="0" bIns="0" rtlCol="0">
            <a:spAutoFit/>
          </a:bodyPr>
          <a:lstStyle/>
          <a:p>
            <a:pPr marL="12700">
              <a:lnSpc>
                <a:spcPct val="100000"/>
              </a:lnSpc>
              <a:spcBef>
                <a:spcPts val="100"/>
              </a:spcBef>
            </a:pPr>
            <a:r>
              <a:rPr sz="4000" spc="-5" dirty="0"/>
              <a:t>BIT </a:t>
            </a:r>
            <a:r>
              <a:rPr sz="4000" dirty="0"/>
              <a:t>versus</a:t>
            </a:r>
            <a:r>
              <a:rPr sz="4000" spc="-70" dirty="0"/>
              <a:t> </a:t>
            </a:r>
            <a:r>
              <a:rPr sz="4000" spc="-5" dirty="0"/>
              <a:t>STD_LOGIC</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33</a:t>
            </a:fld>
            <a:endParaRPr dirty="0"/>
          </a:p>
        </p:txBody>
      </p:sp>
      <p:sp>
        <p:nvSpPr>
          <p:cNvPr id="3" name="object 3"/>
          <p:cNvSpPr txBox="1"/>
          <p:nvPr/>
        </p:nvSpPr>
        <p:spPr>
          <a:xfrm>
            <a:off x="459740" y="1293875"/>
            <a:ext cx="7879080" cy="3243580"/>
          </a:xfrm>
          <a:prstGeom prst="rect">
            <a:avLst/>
          </a:prstGeom>
        </p:spPr>
        <p:txBody>
          <a:bodyPr vert="horz" wrap="square" lIns="0" tIns="109855" rIns="0" bIns="0" rtlCol="0">
            <a:spAutoFit/>
          </a:bodyPr>
          <a:lstStyle/>
          <a:p>
            <a:pPr marL="355600" indent="-342900">
              <a:lnSpc>
                <a:spcPct val="100000"/>
              </a:lnSpc>
              <a:spcBef>
                <a:spcPts val="865"/>
              </a:spcBef>
              <a:buClr>
                <a:srgbClr val="000000"/>
              </a:buClr>
              <a:buChar char="•"/>
              <a:tabLst>
                <a:tab pos="354965" algn="l"/>
                <a:tab pos="355600" algn="l"/>
              </a:tabLst>
            </a:pPr>
            <a:r>
              <a:rPr sz="3200" spc="-5" dirty="0">
                <a:solidFill>
                  <a:srgbClr val="402000"/>
                </a:solidFill>
                <a:latin typeface="Arial"/>
                <a:cs typeface="Arial"/>
              </a:rPr>
              <a:t>BIT type can only have </a:t>
            </a:r>
            <a:r>
              <a:rPr sz="3200" dirty="0">
                <a:solidFill>
                  <a:srgbClr val="402000"/>
                </a:solidFill>
                <a:latin typeface="Arial"/>
                <a:cs typeface="Arial"/>
              </a:rPr>
              <a:t>a </a:t>
            </a:r>
            <a:r>
              <a:rPr sz="3200" spc="-5" dirty="0">
                <a:solidFill>
                  <a:srgbClr val="402000"/>
                </a:solidFill>
                <a:latin typeface="Arial"/>
                <a:cs typeface="Arial"/>
              </a:rPr>
              <a:t>value of ‘0’ or</a:t>
            </a:r>
            <a:r>
              <a:rPr sz="3200" spc="-40" dirty="0">
                <a:solidFill>
                  <a:srgbClr val="402000"/>
                </a:solidFill>
                <a:latin typeface="Arial"/>
                <a:cs typeface="Arial"/>
              </a:rPr>
              <a:t> </a:t>
            </a:r>
            <a:r>
              <a:rPr sz="3200" spc="-5" dirty="0">
                <a:solidFill>
                  <a:srgbClr val="402000"/>
                </a:solidFill>
                <a:latin typeface="Arial"/>
                <a:cs typeface="Arial"/>
              </a:rPr>
              <a:t>‘1’</a:t>
            </a:r>
            <a:endParaRPr sz="3200">
              <a:latin typeface="Arial"/>
              <a:cs typeface="Arial"/>
            </a:endParaRPr>
          </a:p>
          <a:p>
            <a:pPr marL="355600" indent="-342900">
              <a:lnSpc>
                <a:spcPct val="100000"/>
              </a:lnSpc>
              <a:spcBef>
                <a:spcPts val="770"/>
              </a:spcBef>
              <a:buClr>
                <a:srgbClr val="000000"/>
              </a:buClr>
              <a:buChar char="•"/>
              <a:tabLst>
                <a:tab pos="354965" algn="l"/>
                <a:tab pos="355600" algn="l"/>
              </a:tabLst>
            </a:pPr>
            <a:r>
              <a:rPr sz="3200" spc="-5" dirty="0">
                <a:solidFill>
                  <a:srgbClr val="402000"/>
                </a:solidFill>
                <a:latin typeface="Arial"/>
                <a:cs typeface="Arial"/>
              </a:rPr>
              <a:t>STD_LOGIC can have nine</a:t>
            </a:r>
            <a:r>
              <a:rPr sz="3200" spc="-30" dirty="0">
                <a:solidFill>
                  <a:srgbClr val="402000"/>
                </a:solidFill>
                <a:latin typeface="Arial"/>
                <a:cs typeface="Arial"/>
              </a:rPr>
              <a:t> </a:t>
            </a:r>
            <a:r>
              <a:rPr sz="3200" spc="-5" dirty="0">
                <a:solidFill>
                  <a:srgbClr val="402000"/>
                </a:solidFill>
                <a:latin typeface="Arial"/>
                <a:cs typeface="Arial"/>
              </a:rPr>
              <a:t>values</a:t>
            </a:r>
            <a:endParaRPr sz="3200">
              <a:latin typeface="Arial"/>
              <a:cs typeface="Arial"/>
            </a:endParaRPr>
          </a:p>
          <a:p>
            <a:pPr marL="755650" lvl="1" indent="-285750">
              <a:lnSpc>
                <a:spcPct val="100000"/>
              </a:lnSpc>
              <a:spcBef>
                <a:spcPts val="665"/>
              </a:spcBef>
              <a:buClr>
                <a:srgbClr val="000000"/>
              </a:buClr>
              <a:buChar char="•"/>
              <a:tabLst>
                <a:tab pos="755015" algn="l"/>
                <a:tab pos="755650" algn="l"/>
              </a:tabLst>
            </a:pPr>
            <a:r>
              <a:rPr sz="2800" spc="-5" dirty="0">
                <a:solidFill>
                  <a:srgbClr val="402000"/>
                </a:solidFill>
                <a:latin typeface="Arial"/>
                <a:cs typeface="Arial"/>
              </a:rPr>
              <a:t>’U’,’X’,‘0’,’1’,’Z’,’W’,’L’,’H’,’-’</a:t>
            </a:r>
            <a:endParaRPr sz="2800">
              <a:latin typeface="Arial"/>
              <a:cs typeface="Arial"/>
            </a:endParaRPr>
          </a:p>
          <a:p>
            <a:pPr marL="755650" lvl="1" indent="-285750">
              <a:lnSpc>
                <a:spcPct val="100000"/>
              </a:lnSpc>
              <a:spcBef>
                <a:spcPts val="720"/>
              </a:spcBef>
              <a:buClr>
                <a:srgbClr val="000000"/>
              </a:buClr>
              <a:buChar char="•"/>
              <a:tabLst>
                <a:tab pos="755015" algn="l"/>
                <a:tab pos="755650" algn="l"/>
              </a:tabLst>
            </a:pPr>
            <a:r>
              <a:rPr sz="2800" dirty="0">
                <a:solidFill>
                  <a:srgbClr val="402000"/>
                </a:solidFill>
                <a:latin typeface="Arial"/>
                <a:cs typeface="Arial"/>
              </a:rPr>
              <a:t>Useful mainly for</a:t>
            </a:r>
            <a:r>
              <a:rPr sz="2800" spc="-15" dirty="0">
                <a:solidFill>
                  <a:srgbClr val="402000"/>
                </a:solidFill>
                <a:latin typeface="Arial"/>
                <a:cs typeface="Arial"/>
              </a:rPr>
              <a:t> </a:t>
            </a:r>
            <a:r>
              <a:rPr sz="2800" dirty="0">
                <a:solidFill>
                  <a:srgbClr val="402000"/>
                </a:solidFill>
                <a:latin typeface="Arial"/>
                <a:cs typeface="Arial"/>
              </a:rPr>
              <a:t>simulation</a:t>
            </a:r>
            <a:endParaRPr sz="2800">
              <a:latin typeface="Arial"/>
              <a:cs typeface="Arial"/>
            </a:endParaRPr>
          </a:p>
          <a:p>
            <a:pPr marL="863600" marR="45720" lvl="1" indent="-393700">
              <a:lnSpc>
                <a:spcPct val="119300"/>
              </a:lnSpc>
              <a:buClr>
                <a:srgbClr val="000000"/>
              </a:buClr>
              <a:buChar char="•"/>
              <a:tabLst>
                <a:tab pos="755015" algn="l"/>
                <a:tab pos="755650" algn="l"/>
              </a:tabLst>
            </a:pPr>
            <a:r>
              <a:rPr sz="2800" dirty="0">
                <a:solidFill>
                  <a:srgbClr val="402000"/>
                </a:solidFill>
                <a:latin typeface="Arial"/>
                <a:cs typeface="Arial"/>
              </a:rPr>
              <a:t>‘0’,’1’, and ‘Z’ are synthesizable (</a:t>
            </a:r>
            <a:r>
              <a:rPr sz="2800" b="1" dirty="0">
                <a:solidFill>
                  <a:srgbClr val="BA2D2D"/>
                </a:solidFill>
                <a:latin typeface="Arial"/>
                <a:cs typeface="Arial"/>
              </a:rPr>
              <a:t>your codes  should contain </a:t>
            </a:r>
            <a:r>
              <a:rPr sz="2800" b="1" spc="-5" dirty="0">
                <a:solidFill>
                  <a:srgbClr val="BA2D2D"/>
                </a:solidFill>
                <a:latin typeface="Arial"/>
                <a:cs typeface="Arial"/>
              </a:rPr>
              <a:t>only </a:t>
            </a:r>
            <a:r>
              <a:rPr sz="2800" b="1" dirty="0">
                <a:solidFill>
                  <a:srgbClr val="BA2D2D"/>
                </a:solidFill>
                <a:latin typeface="Arial"/>
                <a:cs typeface="Arial"/>
              </a:rPr>
              <a:t>these three</a:t>
            </a:r>
            <a:r>
              <a:rPr sz="2800" b="1" spc="-40" dirty="0">
                <a:solidFill>
                  <a:srgbClr val="BA2D2D"/>
                </a:solidFill>
                <a:latin typeface="Arial"/>
                <a:cs typeface="Arial"/>
              </a:rPr>
              <a:t> </a:t>
            </a:r>
            <a:r>
              <a:rPr sz="2800" b="1" dirty="0">
                <a:solidFill>
                  <a:srgbClr val="BA2D2D"/>
                </a:solidFill>
                <a:latin typeface="Arial"/>
                <a:cs typeface="Arial"/>
              </a:rPr>
              <a:t>values</a:t>
            </a:r>
            <a:r>
              <a:rPr sz="2800" dirty="0">
                <a:solidFill>
                  <a:srgbClr val="402000"/>
                </a:solidFill>
                <a:latin typeface="Arial"/>
                <a:cs typeface="Arial"/>
              </a:rPr>
              <a:t>)</a:t>
            </a:r>
            <a:endParaRPr sz="2800">
              <a:latin typeface="Arial"/>
              <a:cs typeface="Arial"/>
            </a:endParaRPr>
          </a:p>
        </p:txBody>
      </p:sp>
    </p:spTree>
    <p:extLst>
      <p:ext uri="{BB962C8B-B14F-4D97-AF65-F5344CB8AC3E}">
        <p14:creationId xmlns:p14="http://schemas.microsoft.com/office/powerpoint/2010/main" val="3877828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1298"/>
            <a:ext cx="7255509" cy="635000"/>
          </a:xfrm>
          <a:prstGeom prst="rect">
            <a:avLst/>
          </a:prstGeom>
        </p:spPr>
        <p:txBody>
          <a:bodyPr vert="horz" wrap="square" lIns="0" tIns="12700" rIns="0" bIns="0" rtlCol="0">
            <a:spAutoFit/>
          </a:bodyPr>
          <a:lstStyle/>
          <a:p>
            <a:pPr marL="12700">
              <a:lnSpc>
                <a:spcPct val="100000"/>
              </a:lnSpc>
              <a:spcBef>
                <a:spcPts val="100"/>
              </a:spcBef>
            </a:pPr>
            <a:r>
              <a:rPr sz="4000" dirty="0"/>
              <a:t>More on </a:t>
            </a:r>
            <a:r>
              <a:rPr sz="4000" spc="-5" dirty="0"/>
              <a:t>STD_LOGIC</a:t>
            </a:r>
            <a:r>
              <a:rPr sz="4000" spc="-80" dirty="0"/>
              <a:t> </a:t>
            </a:r>
            <a:r>
              <a:rPr sz="4000" dirty="0"/>
              <a:t>Meanings</a:t>
            </a:r>
            <a:endParaRPr sz="4000"/>
          </a:p>
        </p:txBody>
      </p:sp>
      <p:sp>
        <p:nvSpPr>
          <p:cNvPr id="3" name="object 3"/>
          <p:cNvSpPr/>
          <p:nvPr/>
        </p:nvSpPr>
        <p:spPr>
          <a:xfrm>
            <a:off x="1371600" y="1447800"/>
            <a:ext cx="7543800" cy="4724400"/>
          </a:xfrm>
          <a:custGeom>
            <a:avLst/>
            <a:gdLst/>
            <a:ahLst/>
            <a:cxnLst/>
            <a:rect l="l" t="t" r="r" b="b"/>
            <a:pathLst>
              <a:path w="7543800" h="4724400">
                <a:moveTo>
                  <a:pt x="0" y="0"/>
                </a:moveTo>
                <a:lnTo>
                  <a:pt x="7543804" y="0"/>
                </a:lnTo>
                <a:lnTo>
                  <a:pt x="7543804" y="4724402"/>
                </a:lnTo>
                <a:lnTo>
                  <a:pt x="0" y="4724402"/>
                </a:lnTo>
                <a:lnTo>
                  <a:pt x="0" y="0"/>
                </a:lnTo>
                <a:close/>
              </a:path>
            </a:pathLst>
          </a:custGeom>
          <a:ln w="25400">
            <a:solidFill>
              <a:srgbClr val="402000"/>
            </a:solidFill>
          </a:ln>
        </p:spPr>
        <p:txBody>
          <a:bodyPr wrap="square" lIns="0" tIns="0" rIns="0" bIns="0" rtlCol="0"/>
          <a:lstStyle/>
          <a:p>
            <a:endParaRPr/>
          </a:p>
        </p:txBody>
      </p:sp>
      <p:sp>
        <p:nvSpPr>
          <p:cNvPr id="4" name="object 4"/>
          <p:cNvSpPr txBox="1"/>
          <p:nvPr/>
        </p:nvSpPr>
        <p:spPr>
          <a:xfrm>
            <a:off x="1450339" y="1456435"/>
            <a:ext cx="6987540" cy="2217420"/>
          </a:xfrm>
          <a:prstGeom prst="rect">
            <a:avLst/>
          </a:prstGeom>
        </p:spPr>
        <p:txBody>
          <a:bodyPr vert="horz" wrap="square" lIns="0" tIns="12700" rIns="0" bIns="0" rtlCol="0">
            <a:spAutoFit/>
          </a:bodyPr>
          <a:lstStyle/>
          <a:p>
            <a:pPr marL="150495" indent="-138430">
              <a:lnSpc>
                <a:spcPts val="2125"/>
              </a:lnSpc>
              <a:spcBef>
                <a:spcPts val="100"/>
              </a:spcBef>
              <a:buSzPct val="94444"/>
              <a:buFont typeface="Courier New"/>
              <a:buChar char="•"/>
              <a:tabLst>
                <a:tab pos="151130" algn="l"/>
              </a:tabLst>
            </a:pPr>
            <a:r>
              <a:rPr sz="1800" i="1" spc="-5" dirty="0">
                <a:solidFill>
                  <a:srgbClr val="402000"/>
                </a:solidFill>
                <a:latin typeface="Courier New"/>
                <a:cs typeface="Courier New"/>
              </a:rPr>
              <a:t>Do </a:t>
            </a:r>
            <a:r>
              <a:rPr sz="1800" i="1" spc="-10" dirty="0">
                <a:solidFill>
                  <a:srgbClr val="402000"/>
                </a:solidFill>
                <a:latin typeface="Courier New"/>
                <a:cs typeface="Courier New"/>
              </a:rPr>
              <a:t>not</a:t>
            </a:r>
            <a:r>
              <a:rPr sz="1800" i="1" spc="-30" dirty="0">
                <a:solidFill>
                  <a:srgbClr val="402000"/>
                </a:solidFill>
                <a:latin typeface="Courier New"/>
                <a:cs typeface="Courier New"/>
              </a:rPr>
              <a:t> </a:t>
            </a:r>
            <a:r>
              <a:rPr sz="1800" i="1" spc="-10" dirty="0">
                <a:solidFill>
                  <a:srgbClr val="402000"/>
                </a:solidFill>
                <a:latin typeface="Courier New"/>
                <a:cs typeface="Courier New"/>
              </a:rPr>
              <a:t>care.</a:t>
            </a:r>
            <a:endParaRPr sz="1800">
              <a:latin typeface="Courier New"/>
              <a:cs typeface="Courier New"/>
            </a:endParaRPr>
          </a:p>
          <a:p>
            <a:pPr marL="150495" indent="-138430">
              <a:lnSpc>
                <a:spcPts val="2125"/>
              </a:lnSpc>
              <a:buSzPct val="94444"/>
              <a:buFont typeface="Courier New"/>
              <a:buChar char="•"/>
              <a:tabLst>
                <a:tab pos="151130" algn="l"/>
              </a:tabLst>
            </a:pPr>
            <a:r>
              <a:rPr sz="1800" i="1" spc="-10" dirty="0">
                <a:solidFill>
                  <a:srgbClr val="402000"/>
                </a:solidFill>
                <a:latin typeface="Courier New"/>
                <a:cs typeface="Courier New"/>
              </a:rPr>
              <a:t>Can </a:t>
            </a:r>
            <a:r>
              <a:rPr sz="1800" i="1" spc="-5" dirty="0">
                <a:solidFill>
                  <a:srgbClr val="402000"/>
                </a:solidFill>
                <a:latin typeface="Courier New"/>
                <a:cs typeface="Courier New"/>
              </a:rPr>
              <a:t>be </a:t>
            </a:r>
            <a:r>
              <a:rPr sz="1800" i="1" spc="-10" dirty="0">
                <a:solidFill>
                  <a:srgbClr val="402000"/>
                </a:solidFill>
                <a:latin typeface="Courier New"/>
                <a:cs typeface="Courier New"/>
              </a:rPr>
              <a:t>assigned </a:t>
            </a:r>
            <a:r>
              <a:rPr sz="1800" i="1" spc="-5" dirty="0">
                <a:solidFill>
                  <a:srgbClr val="402000"/>
                </a:solidFill>
                <a:latin typeface="Courier New"/>
                <a:cs typeface="Courier New"/>
              </a:rPr>
              <a:t>to </a:t>
            </a:r>
            <a:r>
              <a:rPr sz="1800" i="1" spc="-10" dirty="0">
                <a:solidFill>
                  <a:srgbClr val="402000"/>
                </a:solidFill>
                <a:latin typeface="Courier New"/>
                <a:cs typeface="Courier New"/>
              </a:rPr>
              <a:t>outputs for the case </a:t>
            </a:r>
            <a:r>
              <a:rPr sz="1800" i="1" spc="-5" dirty="0">
                <a:solidFill>
                  <a:srgbClr val="402000"/>
                </a:solidFill>
                <a:latin typeface="Courier New"/>
                <a:cs typeface="Courier New"/>
              </a:rPr>
              <a:t>of</a:t>
            </a:r>
            <a:r>
              <a:rPr sz="1800" i="1" spc="-105" dirty="0">
                <a:solidFill>
                  <a:srgbClr val="402000"/>
                </a:solidFill>
                <a:latin typeface="Courier New"/>
                <a:cs typeface="Courier New"/>
              </a:rPr>
              <a:t> </a:t>
            </a:r>
            <a:r>
              <a:rPr sz="1800" i="1" spc="-10" dirty="0">
                <a:solidFill>
                  <a:srgbClr val="402000"/>
                </a:solidFill>
                <a:latin typeface="Courier New"/>
                <a:cs typeface="Courier New"/>
              </a:rPr>
              <a:t>invalid</a:t>
            </a:r>
            <a:endParaRPr sz="1800">
              <a:latin typeface="Courier New"/>
              <a:cs typeface="Courier New"/>
            </a:endParaRPr>
          </a:p>
          <a:p>
            <a:pPr marL="149225" marR="550545">
              <a:lnSpc>
                <a:spcPct val="101099"/>
              </a:lnSpc>
              <a:spcBef>
                <a:spcPts val="25"/>
              </a:spcBef>
            </a:pPr>
            <a:r>
              <a:rPr sz="1800" i="1" spc="-10" dirty="0">
                <a:solidFill>
                  <a:srgbClr val="402000"/>
                </a:solidFill>
                <a:latin typeface="Courier New"/>
                <a:cs typeface="Courier New"/>
              </a:rPr>
              <a:t>inputs (may produce significant improvement in  resource utilization after</a:t>
            </a:r>
            <a:r>
              <a:rPr sz="1800" i="1" spc="-45" dirty="0">
                <a:solidFill>
                  <a:srgbClr val="402000"/>
                </a:solidFill>
                <a:latin typeface="Courier New"/>
                <a:cs typeface="Courier New"/>
              </a:rPr>
              <a:t> </a:t>
            </a:r>
            <a:r>
              <a:rPr sz="1800" i="1" spc="-10" dirty="0">
                <a:solidFill>
                  <a:srgbClr val="402000"/>
                </a:solidFill>
                <a:latin typeface="Courier New"/>
                <a:cs typeface="Courier New"/>
              </a:rPr>
              <a:t>synthesis).</a:t>
            </a:r>
            <a:endParaRPr sz="1800">
              <a:latin typeface="Courier New"/>
              <a:cs typeface="Courier New"/>
            </a:endParaRPr>
          </a:p>
          <a:p>
            <a:pPr marL="150495" indent="-138430">
              <a:lnSpc>
                <a:spcPts val="2110"/>
              </a:lnSpc>
              <a:buSzPct val="94444"/>
              <a:buFont typeface="Courier New"/>
              <a:buChar char="•"/>
              <a:tabLst>
                <a:tab pos="151130" algn="l"/>
              </a:tabLst>
            </a:pPr>
            <a:r>
              <a:rPr sz="1800" i="1" spc="-10" dirty="0">
                <a:solidFill>
                  <a:srgbClr val="402000"/>
                </a:solidFill>
                <a:latin typeface="Courier New"/>
                <a:cs typeface="Courier New"/>
              </a:rPr>
              <a:t>Must </a:t>
            </a:r>
            <a:r>
              <a:rPr sz="1800" i="1" spc="-5" dirty="0">
                <a:solidFill>
                  <a:srgbClr val="402000"/>
                </a:solidFill>
                <a:latin typeface="Courier New"/>
                <a:cs typeface="Courier New"/>
              </a:rPr>
              <a:t>be </a:t>
            </a:r>
            <a:r>
              <a:rPr sz="1800" i="1" spc="-10" dirty="0">
                <a:solidFill>
                  <a:srgbClr val="402000"/>
                </a:solidFill>
                <a:latin typeface="Courier New"/>
                <a:cs typeface="Courier New"/>
              </a:rPr>
              <a:t>used with great</a:t>
            </a:r>
            <a:r>
              <a:rPr sz="1800" i="1" spc="-55" dirty="0">
                <a:solidFill>
                  <a:srgbClr val="402000"/>
                </a:solidFill>
                <a:latin typeface="Courier New"/>
                <a:cs typeface="Courier New"/>
              </a:rPr>
              <a:t> </a:t>
            </a:r>
            <a:r>
              <a:rPr sz="1800" i="1" spc="-10" dirty="0">
                <a:solidFill>
                  <a:srgbClr val="402000"/>
                </a:solidFill>
                <a:latin typeface="Courier New"/>
                <a:cs typeface="Courier New"/>
              </a:rPr>
              <a:t>caution.</a:t>
            </a:r>
            <a:endParaRPr sz="1800">
              <a:latin typeface="Courier New"/>
              <a:cs typeface="Courier New"/>
            </a:endParaRPr>
          </a:p>
          <a:p>
            <a:pPr marL="149225">
              <a:lnSpc>
                <a:spcPts val="2120"/>
              </a:lnSpc>
              <a:spcBef>
                <a:spcPts val="45"/>
              </a:spcBef>
            </a:pPr>
            <a:r>
              <a:rPr sz="1800" i="1" spc="-10" dirty="0">
                <a:solidFill>
                  <a:srgbClr val="402000"/>
                </a:solidFill>
                <a:latin typeface="Courier New"/>
                <a:cs typeface="Courier New"/>
              </a:rPr>
              <a:t>For example </a:t>
            </a:r>
            <a:r>
              <a:rPr sz="1800" i="1" spc="-5" dirty="0">
                <a:solidFill>
                  <a:srgbClr val="402000"/>
                </a:solidFill>
                <a:latin typeface="Courier New"/>
                <a:cs typeface="Courier New"/>
              </a:rPr>
              <a:t>in </a:t>
            </a:r>
            <a:r>
              <a:rPr sz="1800" i="1" spc="-10" dirty="0">
                <a:solidFill>
                  <a:srgbClr val="402000"/>
                </a:solidFill>
                <a:latin typeface="Courier New"/>
                <a:cs typeface="Courier New"/>
              </a:rPr>
              <a:t>VHDL, the direct</a:t>
            </a:r>
            <a:r>
              <a:rPr sz="1800" i="1" spc="-70" dirty="0">
                <a:solidFill>
                  <a:srgbClr val="402000"/>
                </a:solidFill>
                <a:latin typeface="Courier New"/>
                <a:cs typeface="Courier New"/>
              </a:rPr>
              <a:t> </a:t>
            </a:r>
            <a:r>
              <a:rPr sz="1800" i="1" spc="-10" dirty="0">
                <a:solidFill>
                  <a:srgbClr val="402000"/>
                </a:solidFill>
                <a:latin typeface="Courier New"/>
                <a:cs typeface="Courier New"/>
              </a:rPr>
              <a:t>comparison</a:t>
            </a:r>
            <a:endParaRPr sz="1800">
              <a:latin typeface="Courier New"/>
              <a:cs typeface="Courier New"/>
            </a:endParaRPr>
          </a:p>
          <a:p>
            <a:pPr marL="285115">
              <a:lnSpc>
                <a:spcPts val="2210"/>
              </a:lnSpc>
              <a:tabLst>
                <a:tab pos="786765" algn="l"/>
              </a:tabLst>
            </a:pPr>
            <a:r>
              <a:rPr sz="1900" i="1" spc="335" dirty="0">
                <a:solidFill>
                  <a:srgbClr val="402000"/>
                </a:solidFill>
                <a:latin typeface="Arial"/>
                <a:cs typeface="Arial"/>
              </a:rPr>
              <a:t>'</a:t>
            </a:r>
            <a:r>
              <a:rPr sz="1800" i="1" spc="335" dirty="0">
                <a:solidFill>
                  <a:srgbClr val="402000"/>
                </a:solidFill>
                <a:latin typeface="Courier New"/>
                <a:cs typeface="Courier New"/>
              </a:rPr>
              <a:t>1</a:t>
            </a:r>
            <a:r>
              <a:rPr sz="1900" i="1" spc="335" dirty="0">
                <a:solidFill>
                  <a:srgbClr val="402000"/>
                </a:solidFill>
                <a:latin typeface="Arial"/>
                <a:cs typeface="Arial"/>
              </a:rPr>
              <a:t>’	</a:t>
            </a:r>
            <a:r>
              <a:rPr sz="1800" i="1" dirty="0">
                <a:solidFill>
                  <a:srgbClr val="402000"/>
                </a:solidFill>
                <a:latin typeface="Courier New"/>
                <a:cs typeface="Courier New"/>
              </a:rPr>
              <a:t>=</a:t>
            </a:r>
            <a:r>
              <a:rPr sz="1800" i="1" spc="-20" dirty="0">
                <a:solidFill>
                  <a:srgbClr val="402000"/>
                </a:solidFill>
                <a:latin typeface="Courier New"/>
                <a:cs typeface="Courier New"/>
              </a:rPr>
              <a:t> </a:t>
            </a:r>
            <a:r>
              <a:rPr sz="1900" i="1" spc="335" dirty="0">
                <a:solidFill>
                  <a:srgbClr val="402000"/>
                </a:solidFill>
                <a:latin typeface="Arial"/>
                <a:cs typeface="Arial"/>
              </a:rPr>
              <a:t>'</a:t>
            </a:r>
            <a:r>
              <a:rPr sz="1800" i="1" spc="335" dirty="0">
                <a:solidFill>
                  <a:srgbClr val="402000"/>
                </a:solidFill>
                <a:latin typeface="Courier New"/>
                <a:cs typeface="Courier New"/>
              </a:rPr>
              <a:t>-</a:t>
            </a:r>
            <a:r>
              <a:rPr sz="1900" i="1" spc="335" dirty="0">
                <a:solidFill>
                  <a:srgbClr val="402000"/>
                </a:solidFill>
                <a:latin typeface="Arial"/>
                <a:cs typeface="Arial"/>
              </a:rPr>
              <a:t>’</a:t>
            </a:r>
            <a:endParaRPr sz="1900">
              <a:latin typeface="Arial"/>
              <a:cs typeface="Arial"/>
            </a:endParaRPr>
          </a:p>
          <a:p>
            <a:pPr marL="149225">
              <a:lnSpc>
                <a:spcPts val="2125"/>
              </a:lnSpc>
            </a:pPr>
            <a:r>
              <a:rPr sz="1800" i="1" spc="-10" dirty="0">
                <a:solidFill>
                  <a:srgbClr val="402000"/>
                </a:solidFill>
                <a:latin typeface="Courier New"/>
                <a:cs typeface="Courier New"/>
              </a:rPr>
              <a:t>gives</a:t>
            </a:r>
            <a:r>
              <a:rPr sz="1800" i="1" spc="-20" dirty="0">
                <a:solidFill>
                  <a:srgbClr val="402000"/>
                </a:solidFill>
                <a:latin typeface="Courier New"/>
                <a:cs typeface="Courier New"/>
              </a:rPr>
              <a:t> </a:t>
            </a:r>
            <a:r>
              <a:rPr sz="1800" i="1" spc="-10" dirty="0">
                <a:solidFill>
                  <a:srgbClr val="402000"/>
                </a:solidFill>
                <a:latin typeface="Courier New"/>
                <a:cs typeface="Courier New"/>
              </a:rPr>
              <a:t>FALSE.</a:t>
            </a:r>
            <a:endParaRPr sz="1800">
              <a:latin typeface="Courier New"/>
              <a:cs typeface="Courier New"/>
            </a:endParaRPr>
          </a:p>
        </p:txBody>
      </p:sp>
      <p:sp>
        <p:nvSpPr>
          <p:cNvPr id="7" name="object 7"/>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34</a:t>
            </a:fld>
            <a:endParaRPr dirty="0"/>
          </a:p>
        </p:txBody>
      </p:sp>
      <p:sp>
        <p:nvSpPr>
          <p:cNvPr id="5" name="object 5"/>
          <p:cNvSpPr txBox="1"/>
          <p:nvPr/>
        </p:nvSpPr>
        <p:spPr>
          <a:xfrm>
            <a:off x="1450339" y="3919220"/>
            <a:ext cx="7124700" cy="2217420"/>
          </a:xfrm>
          <a:prstGeom prst="rect">
            <a:avLst/>
          </a:prstGeom>
        </p:spPr>
        <p:txBody>
          <a:bodyPr vert="horz" wrap="square" lIns="0" tIns="6350" rIns="0" bIns="0" rtlCol="0">
            <a:spAutoFit/>
          </a:bodyPr>
          <a:lstStyle/>
          <a:p>
            <a:pPr marL="12700" marR="5715">
              <a:lnSpc>
                <a:spcPct val="102200"/>
              </a:lnSpc>
              <a:spcBef>
                <a:spcPts val="50"/>
              </a:spcBef>
            </a:pPr>
            <a:r>
              <a:rPr sz="1800" i="1" spc="-10" dirty="0">
                <a:solidFill>
                  <a:srgbClr val="402000"/>
                </a:solidFill>
                <a:latin typeface="Courier New"/>
                <a:cs typeface="Courier New"/>
              </a:rPr>
              <a:t>The "std_match" functions defined </a:t>
            </a:r>
            <a:r>
              <a:rPr sz="1800" i="1" spc="-5" dirty="0">
                <a:solidFill>
                  <a:srgbClr val="402000"/>
                </a:solidFill>
                <a:latin typeface="Courier New"/>
                <a:cs typeface="Courier New"/>
              </a:rPr>
              <a:t>in </a:t>
            </a:r>
            <a:r>
              <a:rPr sz="1800" i="1" spc="-10" dirty="0">
                <a:solidFill>
                  <a:srgbClr val="402000"/>
                </a:solidFill>
                <a:latin typeface="Courier New"/>
                <a:cs typeface="Courier New"/>
              </a:rPr>
              <a:t>the numeric_std  package must </a:t>
            </a:r>
            <a:r>
              <a:rPr sz="1800" i="1" spc="-5" dirty="0">
                <a:solidFill>
                  <a:srgbClr val="402000"/>
                </a:solidFill>
                <a:latin typeface="Courier New"/>
                <a:cs typeface="Courier New"/>
              </a:rPr>
              <a:t>be </a:t>
            </a:r>
            <a:r>
              <a:rPr sz="1800" i="1" spc="-10" dirty="0">
                <a:solidFill>
                  <a:srgbClr val="402000"/>
                </a:solidFill>
                <a:latin typeface="Courier New"/>
                <a:cs typeface="Courier New"/>
              </a:rPr>
              <a:t>used </a:t>
            </a:r>
            <a:r>
              <a:rPr sz="1800" i="1" spc="-5" dirty="0">
                <a:solidFill>
                  <a:srgbClr val="402000"/>
                </a:solidFill>
                <a:latin typeface="Courier New"/>
                <a:cs typeface="Courier New"/>
              </a:rPr>
              <a:t>to </a:t>
            </a:r>
            <a:r>
              <a:rPr sz="1800" i="1" spc="-10" dirty="0">
                <a:solidFill>
                  <a:srgbClr val="402000"/>
                </a:solidFill>
                <a:latin typeface="Courier New"/>
                <a:cs typeface="Courier New"/>
              </a:rPr>
              <a:t>make this value</a:t>
            </a:r>
            <a:r>
              <a:rPr sz="1800" i="1" spc="-80" dirty="0">
                <a:solidFill>
                  <a:srgbClr val="402000"/>
                </a:solidFill>
                <a:latin typeface="Courier New"/>
                <a:cs typeface="Courier New"/>
              </a:rPr>
              <a:t> </a:t>
            </a:r>
            <a:r>
              <a:rPr sz="1800" i="1" spc="-10" dirty="0">
                <a:solidFill>
                  <a:srgbClr val="402000"/>
                </a:solidFill>
                <a:latin typeface="Courier New"/>
                <a:cs typeface="Courier New"/>
              </a:rPr>
              <a:t>work</a:t>
            </a:r>
            <a:endParaRPr sz="1800">
              <a:latin typeface="Courier New"/>
              <a:cs typeface="Courier New"/>
            </a:endParaRPr>
          </a:p>
          <a:p>
            <a:pPr marL="12700">
              <a:lnSpc>
                <a:spcPts val="2090"/>
              </a:lnSpc>
            </a:pPr>
            <a:r>
              <a:rPr sz="1800" i="1" spc="-5" dirty="0">
                <a:solidFill>
                  <a:srgbClr val="402000"/>
                </a:solidFill>
                <a:latin typeface="Courier New"/>
                <a:cs typeface="Courier New"/>
              </a:rPr>
              <a:t>as</a:t>
            </a:r>
            <a:r>
              <a:rPr sz="1800" i="1" spc="-20" dirty="0">
                <a:solidFill>
                  <a:srgbClr val="402000"/>
                </a:solidFill>
                <a:latin typeface="Courier New"/>
                <a:cs typeface="Courier New"/>
              </a:rPr>
              <a:t> </a:t>
            </a:r>
            <a:r>
              <a:rPr sz="1800" i="1" spc="-10" dirty="0">
                <a:solidFill>
                  <a:srgbClr val="402000"/>
                </a:solidFill>
                <a:latin typeface="Courier New"/>
                <a:cs typeface="Courier New"/>
              </a:rPr>
              <a:t>expected:</a:t>
            </a:r>
            <a:endParaRPr sz="1800">
              <a:latin typeface="Courier New"/>
              <a:cs typeface="Courier New"/>
            </a:endParaRPr>
          </a:p>
          <a:p>
            <a:pPr marL="12700">
              <a:lnSpc>
                <a:spcPct val="100000"/>
              </a:lnSpc>
              <a:spcBef>
                <a:spcPts val="50"/>
              </a:spcBef>
            </a:pPr>
            <a:r>
              <a:rPr sz="1800" i="1" spc="-10" dirty="0">
                <a:solidFill>
                  <a:srgbClr val="402000"/>
                </a:solidFill>
                <a:latin typeface="Courier New"/>
                <a:cs typeface="Courier New"/>
              </a:rPr>
              <a:t>Example:</a:t>
            </a:r>
            <a:endParaRPr sz="1800">
              <a:latin typeface="Courier New"/>
              <a:cs typeface="Courier New"/>
            </a:endParaRPr>
          </a:p>
          <a:p>
            <a:pPr marL="1104265">
              <a:lnSpc>
                <a:spcPts val="2135"/>
              </a:lnSpc>
              <a:spcBef>
                <a:spcPts val="25"/>
              </a:spcBef>
            </a:pPr>
            <a:r>
              <a:rPr sz="1800" i="1" spc="-5" dirty="0">
                <a:solidFill>
                  <a:srgbClr val="402000"/>
                </a:solidFill>
                <a:latin typeface="Courier New"/>
                <a:cs typeface="Courier New"/>
              </a:rPr>
              <a:t>if </a:t>
            </a:r>
            <a:r>
              <a:rPr sz="1800" i="1" spc="-10" dirty="0">
                <a:solidFill>
                  <a:srgbClr val="402000"/>
                </a:solidFill>
                <a:latin typeface="Courier New"/>
                <a:cs typeface="Courier New"/>
              </a:rPr>
              <a:t>(std_match(address, "-11---") then</a:t>
            </a:r>
            <a:r>
              <a:rPr sz="1800" i="1" spc="-75" dirty="0">
                <a:solidFill>
                  <a:srgbClr val="402000"/>
                </a:solidFill>
                <a:latin typeface="Courier New"/>
                <a:cs typeface="Courier New"/>
              </a:rPr>
              <a:t> </a:t>
            </a:r>
            <a:r>
              <a:rPr sz="1800" i="1" spc="-10" dirty="0">
                <a:solidFill>
                  <a:srgbClr val="402000"/>
                </a:solidFill>
                <a:latin typeface="Courier New"/>
                <a:cs typeface="Courier New"/>
              </a:rPr>
              <a:t>...</a:t>
            </a:r>
            <a:endParaRPr sz="1800">
              <a:latin typeface="Courier New"/>
              <a:cs typeface="Courier New"/>
            </a:endParaRPr>
          </a:p>
          <a:p>
            <a:pPr marL="1104265" marR="5080">
              <a:lnSpc>
                <a:spcPts val="2210"/>
              </a:lnSpc>
              <a:spcBef>
                <a:spcPts val="5"/>
              </a:spcBef>
            </a:pPr>
            <a:r>
              <a:rPr sz="1800" i="1" spc="-10" dirty="0">
                <a:solidFill>
                  <a:srgbClr val="402000"/>
                </a:solidFill>
                <a:latin typeface="Courier New"/>
                <a:cs typeface="Courier New"/>
              </a:rPr>
              <a:t>elsif (std_match(address, "-01---") then ...  else</a:t>
            </a:r>
            <a:r>
              <a:rPr sz="1800" i="1" spc="-20" dirty="0">
                <a:solidFill>
                  <a:srgbClr val="402000"/>
                </a:solidFill>
                <a:latin typeface="Courier New"/>
                <a:cs typeface="Courier New"/>
              </a:rPr>
              <a:t> </a:t>
            </a:r>
            <a:r>
              <a:rPr sz="1800" i="1" spc="-10" dirty="0">
                <a:solidFill>
                  <a:srgbClr val="402000"/>
                </a:solidFill>
                <a:latin typeface="Courier New"/>
                <a:cs typeface="Courier New"/>
              </a:rPr>
              <a:t>...</a:t>
            </a:r>
            <a:endParaRPr sz="1800">
              <a:latin typeface="Courier New"/>
              <a:cs typeface="Courier New"/>
            </a:endParaRPr>
          </a:p>
          <a:p>
            <a:pPr marL="1104265">
              <a:lnSpc>
                <a:spcPts val="2005"/>
              </a:lnSpc>
            </a:pPr>
            <a:r>
              <a:rPr sz="1800" i="1" spc="-10" dirty="0">
                <a:solidFill>
                  <a:srgbClr val="402000"/>
                </a:solidFill>
                <a:latin typeface="Courier New"/>
                <a:cs typeface="Courier New"/>
              </a:rPr>
              <a:t>end</a:t>
            </a:r>
            <a:r>
              <a:rPr sz="1800" i="1" spc="-20" dirty="0">
                <a:solidFill>
                  <a:srgbClr val="402000"/>
                </a:solidFill>
                <a:latin typeface="Courier New"/>
                <a:cs typeface="Courier New"/>
              </a:rPr>
              <a:t> </a:t>
            </a:r>
            <a:r>
              <a:rPr sz="1800" i="1" spc="-10" dirty="0">
                <a:solidFill>
                  <a:srgbClr val="402000"/>
                </a:solidFill>
                <a:latin typeface="Courier New"/>
                <a:cs typeface="Courier New"/>
              </a:rPr>
              <a:t>if;</a:t>
            </a:r>
            <a:endParaRPr sz="1800">
              <a:latin typeface="Courier New"/>
              <a:cs typeface="Courier New"/>
            </a:endParaRPr>
          </a:p>
        </p:txBody>
      </p:sp>
      <p:sp>
        <p:nvSpPr>
          <p:cNvPr id="6" name="object 6"/>
          <p:cNvSpPr txBox="1"/>
          <p:nvPr/>
        </p:nvSpPr>
        <p:spPr>
          <a:xfrm>
            <a:off x="381000" y="1981200"/>
            <a:ext cx="533400" cy="381000"/>
          </a:xfrm>
          <a:prstGeom prst="rect">
            <a:avLst/>
          </a:prstGeom>
          <a:ln w="25400">
            <a:solidFill>
              <a:srgbClr val="402000"/>
            </a:solidFill>
          </a:ln>
        </p:spPr>
        <p:txBody>
          <a:bodyPr vert="horz" wrap="square" lIns="0" tIns="27305" rIns="0" bIns="0" rtlCol="0">
            <a:spAutoFit/>
          </a:bodyPr>
          <a:lstStyle/>
          <a:p>
            <a:pPr marL="83185">
              <a:lnSpc>
                <a:spcPct val="100000"/>
              </a:lnSpc>
              <a:spcBef>
                <a:spcPts val="215"/>
              </a:spcBef>
            </a:pPr>
            <a:r>
              <a:rPr sz="1850" b="1" i="1" spc="280" dirty="0">
                <a:solidFill>
                  <a:srgbClr val="402000"/>
                </a:solidFill>
                <a:latin typeface="Arial"/>
                <a:cs typeface="Arial"/>
              </a:rPr>
              <a:t>'</a:t>
            </a:r>
            <a:r>
              <a:rPr sz="1800" b="1" i="1" spc="280" dirty="0">
                <a:solidFill>
                  <a:srgbClr val="402000"/>
                </a:solidFill>
                <a:latin typeface="Courier New"/>
                <a:cs typeface="Courier New"/>
              </a:rPr>
              <a:t>-</a:t>
            </a:r>
            <a:r>
              <a:rPr sz="1850" b="1" i="1" spc="280" dirty="0">
                <a:solidFill>
                  <a:srgbClr val="402000"/>
                </a:solidFill>
                <a:latin typeface="Arial"/>
                <a:cs typeface="Arial"/>
              </a:rPr>
              <a:t>’</a:t>
            </a:r>
            <a:endParaRPr sz="1850">
              <a:latin typeface="Arial"/>
              <a:cs typeface="Arial"/>
            </a:endParaRPr>
          </a:p>
        </p:txBody>
      </p:sp>
    </p:spTree>
    <p:extLst>
      <p:ext uri="{BB962C8B-B14F-4D97-AF65-F5344CB8AC3E}">
        <p14:creationId xmlns:p14="http://schemas.microsoft.com/office/powerpoint/2010/main" val="2436281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 y="6614746"/>
            <a:ext cx="8503285" cy="198755"/>
          </a:xfrm>
          <a:prstGeom prst="rect">
            <a:avLst/>
          </a:prstGeom>
        </p:spPr>
        <p:txBody>
          <a:bodyPr vert="horz" wrap="square" lIns="0" tIns="0" rIns="0" bIns="0" rtlCol="0">
            <a:spAutoFit/>
          </a:bodyPr>
          <a:lstStyle/>
          <a:p>
            <a:pPr>
              <a:lnSpc>
                <a:spcPts val="1545"/>
              </a:lnSpc>
              <a:tabLst>
                <a:tab pos="8305165" algn="l"/>
              </a:tabLst>
            </a:pPr>
            <a:r>
              <a:rPr sz="1400" i="1" dirty="0">
                <a:solidFill>
                  <a:srgbClr val="009900"/>
                </a:solidFill>
                <a:latin typeface="Arial"/>
                <a:cs typeface="Arial"/>
              </a:rPr>
              <a:t>ECE </a:t>
            </a:r>
            <a:r>
              <a:rPr sz="1400" i="1" spc="-5" dirty="0">
                <a:solidFill>
                  <a:srgbClr val="009900"/>
                </a:solidFill>
                <a:latin typeface="Arial"/>
                <a:cs typeface="Arial"/>
              </a:rPr>
              <a:t>44</a:t>
            </a:r>
            <a:r>
              <a:rPr sz="1400" i="1" dirty="0">
                <a:solidFill>
                  <a:srgbClr val="009900"/>
                </a:solidFill>
                <a:latin typeface="Arial"/>
                <a:cs typeface="Arial"/>
              </a:rPr>
              <a:t>8</a:t>
            </a:r>
            <a:r>
              <a:rPr sz="1400" i="1" spc="-10" dirty="0">
                <a:solidFill>
                  <a:srgbClr val="009900"/>
                </a:solidFill>
                <a:latin typeface="Arial"/>
                <a:cs typeface="Arial"/>
              </a:rPr>
              <a:t> </a:t>
            </a:r>
            <a:r>
              <a:rPr sz="1400" i="1" dirty="0">
                <a:solidFill>
                  <a:srgbClr val="009900"/>
                </a:solidFill>
                <a:latin typeface="Arial"/>
                <a:cs typeface="Arial"/>
              </a:rPr>
              <a:t>–</a:t>
            </a:r>
            <a:r>
              <a:rPr sz="1400" i="1" spc="-10" dirty="0">
                <a:solidFill>
                  <a:srgbClr val="009900"/>
                </a:solidFill>
                <a:latin typeface="Arial"/>
                <a:cs typeface="Arial"/>
              </a:rPr>
              <a:t> F</a:t>
            </a:r>
            <a:r>
              <a:rPr sz="1400" i="1" dirty="0">
                <a:solidFill>
                  <a:srgbClr val="009900"/>
                </a:solidFill>
                <a:latin typeface="Arial"/>
                <a:cs typeface="Arial"/>
              </a:rPr>
              <a:t>P</a:t>
            </a:r>
            <a:r>
              <a:rPr sz="1400" i="1" spc="-5" dirty="0">
                <a:solidFill>
                  <a:srgbClr val="009900"/>
                </a:solidFill>
                <a:latin typeface="Arial"/>
                <a:cs typeface="Arial"/>
              </a:rPr>
              <a:t>G</a:t>
            </a:r>
            <a:r>
              <a:rPr sz="1400" i="1" dirty="0">
                <a:solidFill>
                  <a:srgbClr val="009900"/>
                </a:solidFill>
                <a:latin typeface="Arial"/>
                <a:cs typeface="Arial"/>
              </a:rPr>
              <a:t>A</a:t>
            </a:r>
            <a:r>
              <a:rPr sz="1400" i="1" spc="-50" dirty="0">
                <a:solidFill>
                  <a:srgbClr val="009900"/>
                </a:solidFill>
                <a:latin typeface="Arial"/>
                <a:cs typeface="Arial"/>
              </a:rPr>
              <a:t> </a:t>
            </a:r>
            <a:r>
              <a:rPr sz="1400" i="1" spc="-5" dirty="0">
                <a:solidFill>
                  <a:srgbClr val="009900"/>
                </a:solidFill>
                <a:latin typeface="Arial"/>
                <a:cs typeface="Arial"/>
              </a:rPr>
              <a:t>an</a:t>
            </a:r>
            <a:r>
              <a:rPr sz="1400" i="1" dirty="0">
                <a:solidFill>
                  <a:srgbClr val="009900"/>
                </a:solidFill>
                <a:latin typeface="Arial"/>
                <a:cs typeface="Arial"/>
              </a:rPr>
              <a:t>d</a:t>
            </a:r>
            <a:r>
              <a:rPr sz="1400" i="1" spc="-60" dirty="0">
                <a:solidFill>
                  <a:srgbClr val="009900"/>
                </a:solidFill>
                <a:latin typeface="Arial"/>
                <a:cs typeface="Arial"/>
              </a:rPr>
              <a:t> </a:t>
            </a:r>
            <a:r>
              <a:rPr sz="1400" i="1" dirty="0">
                <a:solidFill>
                  <a:srgbClr val="009900"/>
                </a:solidFill>
                <a:latin typeface="Arial"/>
                <a:cs typeface="Arial"/>
              </a:rPr>
              <a:t>AS</a:t>
            </a:r>
            <a:r>
              <a:rPr sz="1400" i="1" spc="-5" dirty="0">
                <a:solidFill>
                  <a:srgbClr val="009900"/>
                </a:solidFill>
                <a:latin typeface="Arial"/>
                <a:cs typeface="Arial"/>
              </a:rPr>
              <a:t>I</a:t>
            </a:r>
            <a:r>
              <a:rPr sz="1400" i="1" dirty="0">
                <a:solidFill>
                  <a:srgbClr val="009900"/>
                </a:solidFill>
                <a:latin typeface="Arial"/>
                <a:cs typeface="Arial"/>
              </a:rPr>
              <a:t>C D</a:t>
            </a:r>
            <a:r>
              <a:rPr sz="1400" i="1" spc="-5" dirty="0">
                <a:solidFill>
                  <a:srgbClr val="009900"/>
                </a:solidFill>
                <a:latin typeface="Arial"/>
                <a:cs typeface="Arial"/>
              </a:rPr>
              <a:t>e</a:t>
            </a:r>
            <a:r>
              <a:rPr sz="1400" i="1" dirty="0">
                <a:solidFill>
                  <a:srgbClr val="009900"/>
                </a:solidFill>
                <a:latin typeface="Arial"/>
                <a:cs typeface="Arial"/>
              </a:rPr>
              <a:t>si</a:t>
            </a:r>
            <a:r>
              <a:rPr sz="1400" i="1" spc="-5" dirty="0">
                <a:solidFill>
                  <a:srgbClr val="009900"/>
                </a:solidFill>
                <a:latin typeface="Arial"/>
                <a:cs typeface="Arial"/>
              </a:rPr>
              <a:t>g</a:t>
            </a:r>
            <a:r>
              <a:rPr sz="1400" i="1" dirty="0">
                <a:solidFill>
                  <a:srgbClr val="009900"/>
                </a:solidFill>
                <a:latin typeface="Arial"/>
                <a:cs typeface="Arial"/>
              </a:rPr>
              <a:t>n</a:t>
            </a:r>
            <a:r>
              <a:rPr sz="1400" i="1" spc="-5" dirty="0">
                <a:solidFill>
                  <a:srgbClr val="009900"/>
                </a:solidFill>
                <a:latin typeface="Arial"/>
                <a:cs typeface="Arial"/>
              </a:rPr>
              <a:t> </a:t>
            </a:r>
            <a:r>
              <a:rPr sz="1400" i="1" dirty="0">
                <a:solidFill>
                  <a:srgbClr val="009900"/>
                </a:solidFill>
                <a:latin typeface="Arial"/>
                <a:cs typeface="Arial"/>
              </a:rPr>
              <a:t>wi</a:t>
            </a:r>
            <a:r>
              <a:rPr sz="1400" i="1" spc="-5" dirty="0">
                <a:solidFill>
                  <a:srgbClr val="009900"/>
                </a:solidFill>
                <a:latin typeface="Arial"/>
                <a:cs typeface="Arial"/>
              </a:rPr>
              <a:t>t</a:t>
            </a:r>
            <a:r>
              <a:rPr sz="1400" i="1" dirty="0">
                <a:solidFill>
                  <a:srgbClr val="009900"/>
                </a:solidFill>
                <a:latin typeface="Arial"/>
                <a:cs typeface="Arial"/>
              </a:rPr>
              <a:t>h</a:t>
            </a:r>
            <a:r>
              <a:rPr sz="1400" i="1" spc="-5" dirty="0">
                <a:solidFill>
                  <a:srgbClr val="009900"/>
                </a:solidFill>
                <a:latin typeface="Arial"/>
                <a:cs typeface="Arial"/>
              </a:rPr>
              <a:t> </a:t>
            </a:r>
            <a:r>
              <a:rPr sz="1400" i="1" dirty="0">
                <a:solidFill>
                  <a:srgbClr val="009900"/>
                </a:solidFill>
                <a:latin typeface="Arial"/>
                <a:cs typeface="Arial"/>
              </a:rPr>
              <a:t>VHDL	</a:t>
            </a:r>
            <a:r>
              <a:rPr sz="1400" spc="-5" dirty="0">
                <a:solidFill>
                  <a:srgbClr val="402000"/>
                </a:solidFill>
                <a:latin typeface="Arial"/>
                <a:cs typeface="Arial"/>
              </a:rPr>
              <a:t>23</a:t>
            </a:r>
            <a:endParaRPr sz="1400">
              <a:latin typeface="Arial"/>
              <a:cs typeface="Arial"/>
            </a:endParaRPr>
          </a:p>
        </p:txBody>
      </p:sp>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405572" y="3142994"/>
            <a:ext cx="6482715" cy="635000"/>
          </a:xfrm>
          <a:prstGeom prst="rect">
            <a:avLst/>
          </a:prstGeom>
        </p:spPr>
        <p:txBody>
          <a:bodyPr vert="horz" wrap="square" lIns="0" tIns="12700" rIns="0" bIns="0" rtlCol="0">
            <a:spAutoFit/>
          </a:bodyPr>
          <a:lstStyle/>
          <a:p>
            <a:pPr marL="12700">
              <a:lnSpc>
                <a:spcPct val="100000"/>
              </a:lnSpc>
              <a:spcBef>
                <a:spcPts val="100"/>
              </a:spcBef>
            </a:pPr>
            <a:r>
              <a:rPr sz="4000" b="1" spc="-5" dirty="0">
                <a:solidFill>
                  <a:srgbClr val="333399"/>
                </a:solidFill>
                <a:latin typeface="Arial"/>
                <a:cs typeface="Arial"/>
              </a:rPr>
              <a:t>Modeling </a:t>
            </a:r>
            <a:r>
              <a:rPr sz="4000" b="1" spc="-10" dirty="0">
                <a:solidFill>
                  <a:srgbClr val="333399"/>
                </a:solidFill>
                <a:latin typeface="Arial"/>
                <a:cs typeface="Arial"/>
              </a:rPr>
              <a:t>Wires </a:t>
            </a:r>
            <a:r>
              <a:rPr sz="4000" b="1" spc="-5" dirty="0">
                <a:solidFill>
                  <a:srgbClr val="333399"/>
                </a:solidFill>
                <a:latin typeface="Arial"/>
                <a:cs typeface="Arial"/>
              </a:rPr>
              <a:t>and</a:t>
            </a:r>
            <a:r>
              <a:rPr sz="4000" b="1" spc="-65" dirty="0">
                <a:solidFill>
                  <a:srgbClr val="333399"/>
                </a:solidFill>
                <a:latin typeface="Arial"/>
                <a:cs typeface="Arial"/>
              </a:rPr>
              <a:t> </a:t>
            </a:r>
            <a:r>
              <a:rPr sz="4000" b="1" spc="-5" dirty="0">
                <a:solidFill>
                  <a:srgbClr val="333399"/>
                </a:solidFill>
                <a:latin typeface="Arial"/>
                <a:cs typeface="Arial"/>
              </a:rPr>
              <a:t>Buses</a:t>
            </a:r>
            <a:endParaRPr sz="4000">
              <a:latin typeface="Arial"/>
              <a:cs typeface="Arial"/>
            </a:endParaRPr>
          </a:p>
        </p:txBody>
      </p:sp>
    </p:spTree>
    <p:extLst>
      <p:ext uri="{BB962C8B-B14F-4D97-AF65-F5344CB8AC3E}">
        <p14:creationId xmlns:p14="http://schemas.microsoft.com/office/powerpoint/2010/main" val="12298269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1691639" cy="635000"/>
          </a:xfrm>
          <a:prstGeom prst="rect">
            <a:avLst/>
          </a:prstGeom>
        </p:spPr>
        <p:txBody>
          <a:bodyPr vert="horz" wrap="square" lIns="0" tIns="12700" rIns="0" bIns="0" rtlCol="0">
            <a:spAutoFit/>
          </a:bodyPr>
          <a:lstStyle/>
          <a:p>
            <a:pPr marL="12700">
              <a:lnSpc>
                <a:spcPct val="100000"/>
              </a:lnSpc>
              <a:spcBef>
                <a:spcPts val="100"/>
              </a:spcBef>
            </a:pPr>
            <a:r>
              <a:rPr sz="4000" spc="-10" dirty="0"/>
              <a:t>S</a:t>
            </a:r>
            <a:r>
              <a:rPr sz="4000" spc="-5" dirty="0"/>
              <a:t>i</a:t>
            </a:r>
            <a:r>
              <a:rPr sz="4000" dirty="0"/>
              <a:t>gna</a:t>
            </a:r>
            <a:r>
              <a:rPr sz="4000" spc="-5" dirty="0"/>
              <a:t>l</a:t>
            </a:r>
            <a:r>
              <a:rPr sz="4000" dirty="0"/>
              <a:t>s</a:t>
            </a:r>
            <a:endParaRPr sz="4000"/>
          </a:p>
        </p:txBody>
      </p:sp>
      <p:sp>
        <p:nvSpPr>
          <p:cNvPr id="3" name="object 3"/>
          <p:cNvSpPr txBox="1"/>
          <p:nvPr/>
        </p:nvSpPr>
        <p:spPr>
          <a:xfrm>
            <a:off x="735965" y="1391412"/>
            <a:ext cx="3848100" cy="421640"/>
          </a:xfrm>
          <a:prstGeom prst="rect">
            <a:avLst/>
          </a:prstGeom>
        </p:spPr>
        <p:txBody>
          <a:bodyPr vert="horz" wrap="square" lIns="0" tIns="12700" rIns="0" bIns="0" rtlCol="0">
            <a:spAutoFit/>
          </a:bodyPr>
          <a:lstStyle/>
          <a:p>
            <a:pPr marL="12700">
              <a:lnSpc>
                <a:spcPct val="100000"/>
              </a:lnSpc>
              <a:spcBef>
                <a:spcPts val="100"/>
              </a:spcBef>
              <a:tabLst>
                <a:tab pos="1409065" algn="l"/>
              </a:tabLst>
            </a:pPr>
            <a:r>
              <a:rPr sz="2600" spc="-5" dirty="0">
                <a:solidFill>
                  <a:srgbClr val="402000"/>
                </a:solidFill>
                <a:latin typeface="Arial"/>
                <a:cs typeface="Arial"/>
              </a:rPr>
              <a:t>SIGNAL	</a:t>
            </a:r>
            <a:r>
              <a:rPr sz="2600" dirty="0">
                <a:solidFill>
                  <a:srgbClr val="402000"/>
                </a:solidFill>
                <a:latin typeface="Arial"/>
                <a:cs typeface="Arial"/>
              </a:rPr>
              <a:t>a :</a:t>
            </a:r>
            <a:r>
              <a:rPr sz="2600" spc="-45" dirty="0">
                <a:solidFill>
                  <a:srgbClr val="402000"/>
                </a:solidFill>
                <a:latin typeface="Arial"/>
                <a:cs typeface="Arial"/>
              </a:rPr>
              <a:t> </a:t>
            </a:r>
            <a:r>
              <a:rPr sz="2600" spc="-5" dirty="0">
                <a:solidFill>
                  <a:srgbClr val="402000"/>
                </a:solidFill>
                <a:latin typeface="Arial"/>
                <a:cs typeface="Arial"/>
              </a:rPr>
              <a:t>STD_LOGIC;</a:t>
            </a:r>
            <a:endParaRPr sz="2600">
              <a:latin typeface="Arial"/>
              <a:cs typeface="Arial"/>
            </a:endParaRPr>
          </a:p>
        </p:txBody>
      </p:sp>
      <p:sp>
        <p:nvSpPr>
          <p:cNvPr id="4" name="object 4"/>
          <p:cNvSpPr txBox="1"/>
          <p:nvPr/>
        </p:nvSpPr>
        <p:spPr>
          <a:xfrm>
            <a:off x="802640" y="3689605"/>
            <a:ext cx="7591425" cy="421640"/>
          </a:xfrm>
          <a:prstGeom prst="rect">
            <a:avLst/>
          </a:prstGeom>
        </p:spPr>
        <p:txBody>
          <a:bodyPr vert="horz" wrap="square" lIns="0" tIns="12700" rIns="0" bIns="0" rtlCol="0">
            <a:spAutoFit/>
          </a:bodyPr>
          <a:lstStyle/>
          <a:p>
            <a:pPr marL="12700">
              <a:lnSpc>
                <a:spcPct val="100000"/>
              </a:lnSpc>
              <a:spcBef>
                <a:spcPts val="100"/>
              </a:spcBef>
            </a:pPr>
            <a:r>
              <a:rPr sz="2600" spc="-5" dirty="0">
                <a:solidFill>
                  <a:srgbClr val="402000"/>
                </a:solidFill>
                <a:latin typeface="Arial"/>
                <a:cs typeface="Arial"/>
              </a:rPr>
              <a:t>SIGNAL </a:t>
            </a:r>
            <a:r>
              <a:rPr sz="2600" dirty="0">
                <a:solidFill>
                  <a:srgbClr val="402000"/>
                </a:solidFill>
                <a:latin typeface="Arial"/>
                <a:cs typeface="Arial"/>
              </a:rPr>
              <a:t>b : </a:t>
            </a:r>
            <a:r>
              <a:rPr sz="2600" spc="-5" dirty="0">
                <a:solidFill>
                  <a:srgbClr val="402000"/>
                </a:solidFill>
                <a:latin typeface="Arial"/>
                <a:cs typeface="Arial"/>
              </a:rPr>
              <a:t>STD_LOGIC_VECTOR(7 DOWNTO</a:t>
            </a:r>
            <a:r>
              <a:rPr sz="2600" spc="40" dirty="0">
                <a:solidFill>
                  <a:srgbClr val="402000"/>
                </a:solidFill>
                <a:latin typeface="Arial"/>
                <a:cs typeface="Arial"/>
              </a:rPr>
              <a:t> </a:t>
            </a:r>
            <a:r>
              <a:rPr sz="2600" spc="-5" dirty="0">
                <a:solidFill>
                  <a:srgbClr val="402000"/>
                </a:solidFill>
                <a:latin typeface="Arial"/>
                <a:cs typeface="Arial"/>
              </a:rPr>
              <a:t>0);</a:t>
            </a:r>
            <a:endParaRPr sz="2600">
              <a:latin typeface="Arial"/>
              <a:cs typeface="Arial"/>
            </a:endParaRPr>
          </a:p>
        </p:txBody>
      </p:sp>
      <p:sp>
        <p:nvSpPr>
          <p:cNvPr id="5" name="object 5"/>
          <p:cNvSpPr/>
          <p:nvPr/>
        </p:nvSpPr>
        <p:spPr>
          <a:xfrm>
            <a:off x="3429000" y="2743200"/>
            <a:ext cx="152400" cy="304800"/>
          </a:xfrm>
          <a:custGeom>
            <a:avLst/>
            <a:gdLst/>
            <a:ahLst/>
            <a:cxnLst/>
            <a:rect l="l" t="t" r="r" b="b"/>
            <a:pathLst>
              <a:path w="152400" h="304800">
                <a:moveTo>
                  <a:pt x="152400" y="0"/>
                </a:moveTo>
                <a:lnTo>
                  <a:pt x="0" y="304800"/>
                </a:lnTo>
              </a:path>
            </a:pathLst>
          </a:custGeom>
          <a:ln w="12700">
            <a:solidFill>
              <a:srgbClr val="402000"/>
            </a:solidFill>
          </a:ln>
        </p:spPr>
        <p:txBody>
          <a:bodyPr wrap="square" lIns="0" tIns="0" rIns="0" bIns="0" rtlCol="0"/>
          <a:lstStyle/>
          <a:p>
            <a:endParaRPr/>
          </a:p>
        </p:txBody>
      </p:sp>
      <p:graphicFrame>
        <p:nvGraphicFramePr>
          <p:cNvPr id="6" name="object 6"/>
          <p:cNvGraphicFramePr>
            <a:graphicFrameLocks noGrp="1"/>
          </p:cNvGraphicFramePr>
          <p:nvPr/>
        </p:nvGraphicFramePr>
        <p:xfrm>
          <a:off x="2355850" y="2355850"/>
          <a:ext cx="4038600" cy="9906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09588">
                <a:tc rowSpan="2">
                  <a:txBody>
                    <a:bodyPr/>
                    <a:lstStyle/>
                    <a:p>
                      <a:pPr>
                        <a:lnSpc>
                          <a:spcPct val="100000"/>
                        </a:lnSpc>
                      </a:pPr>
                      <a:endParaRPr sz="2600">
                        <a:latin typeface="Times New Roman"/>
                        <a:cs typeface="Times New Roman"/>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marL="27305" algn="ctr">
                        <a:lnSpc>
                          <a:spcPts val="3310"/>
                        </a:lnSpc>
                      </a:pPr>
                      <a:r>
                        <a:rPr sz="3200" dirty="0">
                          <a:solidFill>
                            <a:srgbClr val="402000"/>
                          </a:solidFill>
                          <a:latin typeface="Arial"/>
                          <a:cs typeface="Arial"/>
                        </a:rPr>
                        <a:t>a</a:t>
                      </a:r>
                      <a:endParaRPr sz="3200">
                        <a:latin typeface="Arial"/>
                        <a:cs typeface="Arial"/>
                      </a:endParaRPr>
                    </a:p>
                  </a:txBody>
                  <a:tcPr marL="0" marR="0" marT="0" marB="0">
                    <a:lnL w="19050">
                      <a:solidFill>
                        <a:srgbClr val="402000"/>
                      </a:solidFill>
                      <a:prstDash val="solid"/>
                    </a:lnL>
                    <a:lnR w="19050">
                      <a:solidFill>
                        <a:srgbClr val="402000"/>
                      </a:solidFill>
                      <a:prstDash val="solid"/>
                    </a:lnR>
                    <a:lnB w="19050">
                      <a:solidFill>
                        <a:srgbClr val="402000"/>
                      </a:solidFill>
                      <a:prstDash val="solid"/>
                    </a:lnB>
                  </a:tcPr>
                </a:tc>
                <a:tc rowSpan="2">
                  <a:txBody>
                    <a:bodyPr/>
                    <a:lstStyle/>
                    <a:p>
                      <a:pPr>
                        <a:lnSpc>
                          <a:spcPct val="100000"/>
                        </a:lnSpc>
                      </a:pPr>
                      <a:endParaRPr sz="2600">
                        <a:latin typeface="Times New Roman"/>
                        <a:cs typeface="Times New Roman"/>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0"/>
                  </a:ext>
                </a:extLst>
              </a:tr>
              <a:tr h="481012">
                <a:tc vMerge="1">
                  <a:txBody>
                    <a:bodyPr/>
                    <a:lstStyle/>
                    <a:p>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marL="243204">
                        <a:lnSpc>
                          <a:spcPts val="2225"/>
                        </a:lnSpc>
                        <a:spcBef>
                          <a:spcPts val="1460"/>
                        </a:spcBef>
                        <a:tabLst>
                          <a:tab pos="929005" algn="l"/>
                        </a:tabLst>
                      </a:pPr>
                      <a:r>
                        <a:rPr sz="2400" baseline="24305" dirty="0">
                          <a:solidFill>
                            <a:srgbClr val="402000"/>
                          </a:solidFill>
                          <a:latin typeface="Arial"/>
                          <a:cs typeface="Arial"/>
                        </a:rPr>
                        <a:t>1	</a:t>
                      </a:r>
                      <a:r>
                        <a:rPr sz="2400" dirty="0">
                          <a:solidFill>
                            <a:srgbClr val="402000"/>
                          </a:solidFill>
                          <a:latin typeface="Arial"/>
                          <a:cs typeface="Arial"/>
                        </a:rPr>
                        <a:t>wire</a:t>
                      </a:r>
                      <a:endParaRPr sz="2400">
                        <a:latin typeface="Arial"/>
                        <a:cs typeface="Arial"/>
                      </a:endParaRPr>
                    </a:p>
                  </a:txBody>
                  <a:tcPr marL="0" marR="0" marT="185420" marB="0">
                    <a:lnL w="19050">
                      <a:solidFill>
                        <a:srgbClr val="402000"/>
                      </a:solidFill>
                      <a:prstDash val="solid"/>
                    </a:lnL>
                    <a:lnR w="19050">
                      <a:solidFill>
                        <a:srgbClr val="402000"/>
                      </a:solidFill>
                      <a:prstDash val="solid"/>
                    </a:lnR>
                    <a:lnT w="19050">
                      <a:solidFill>
                        <a:srgbClr val="402000"/>
                      </a:solidFill>
                      <a:prstDash val="solid"/>
                    </a:lnT>
                  </a:tcPr>
                </a:tc>
                <a:tc vMerge="1">
                  <a:txBody>
                    <a:bodyPr/>
                    <a:lstStyle/>
                    <a:p>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1"/>
                  </a:ext>
                </a:extLst>
              </a:tr>
            </a:tbl>
          </a:graphicData>
        </a:graphic>
      </p:graphicFrame>
      <p:sp>
        <p:nvSpPr>
          <p:cNvPr id="7" name="object 7"/>
          <p:cNvSpPr/>
          <p:nvPr/>
        </p:nvSpPr>
        <p:spPr>
          <a:xfrm>
            <a:off x="3429000" y="5105400"/>
            <a:ext cx="152400" cy="304800"/>
          </a:xfrm>
          <a:custGeom>
            <a:avLst/>
            <a:gdLst/>
            <a:ahLst/>
            <a:cxnLst/>
            <a:rect l="l" t="t" r="r" b="b"/>
            <a:pathLst>
              <a:path w="152400" h="304800">
                <a:moveTo>
                  <a:pt x="152400" y="0"/>
                </a:moveTo>
                <a:lnTo>
                  <a:pt x="0" y="304800"/>
                </a:lnTo>
              </a:path>
            </a:pathLst>
          </a:custGeom>
          <a:ln w="12700">
            <a:solidFill>
              <a:srgbClr val="402000"/>
            </a:solidFill>
          </a:ln>
        </p:spPr>
        <p:txBody>
          <a:bodyPr wrap="square" lIns="0" tIns="0" rIns="0" bIns="0" rtlCol="0"/>
          <a:lstStyle/>
          <a:p>
            <a:endParaRPr/>
          </a:p>
        </p:txBody>
      </p:sp>
      <p:graphicFrame>
        <p:nvGraphicFramePr>
          <p:cNvPr id="8" name="object 8"/>
          <p:cNvGraphicFramePr>
            <a:graphicFrameLocks noGrp="1"/>
          </p:cNvGraphicFramePr>
          <p:nvPr/>
        </p:nvGraphicFramePr>
        <p:xfrm>
          <a:off x="2413000" y="4718050"/>
          <a:ext cx="4057650" cy="9906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09588">
                <a:tc rowSpan="2">
                  <a:txBody>
                    <a:bodyPr/>
                    <a:lstStyle/>
                    <a:p>
                      <a:pPr>
                        <a:lnSpc>
                          <a:spcPct val="100000"/>
                        </a:lnSpc>
                      </a:pPr>
                      <a:endParaRPr sz="2600">
                        <a:latin typeface="Times New Roman"/>
                        <a:cs typeface="Times New Roman"/>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marL="46355" algn="ctr">
                        <a:lnSpc>
                          <a:spcPts val="3310"/>
                        </a:lnSpc>
                      </a:pPr>
                      <a:r>
                        <a:rPr sz="3200" dirty="0">
                          <a:solidFill>
                            <a:srgbClr val="402000"/>
                          </a:solidFill>
                          <a:latin typeface="Arial"/>
                          <a:cs typeface="Arial"/>
                        </a:rPr>
                        <a:t>b</a:t>
                      </a:r>
                      <a:endParaRPr sz="3200">
                        <a:latin typeface="Arial"/>
                        <a:cs typeface="Arial"/>
                      </a:endParaRPr>
                    </a:p>
                  </a:txBody>
                  <a:tcPr marL="0" marR="0" marT="0" marB="0">
                    <a:lnL w="19050">
                      <a:solidFill>
                        <a:srgbClr val="402000"/>
                      </a:solidFill>
                      <a:prstDash val="solid"/>
                    </a:lnL>
                    <a:lnR w="19050">
                      <a:solidFill>
                        <a:srgbClr val="402000"/>
                      </a:solidFill>
                      <a:prstDash val="solid"/>
                    </a:lnR>
                    <a:lnB w="19050">
                      <a:solidFill>
                        <a:srgbClr val="402000"/>
                      </a:solidFill>
                      <a:prstDash val="solid"/>
                    </a:lnB>
                  </a:tcPr>
                </a:tc>
                <a:tc rowSpan="2">
                  <a:txBody>
                    <a:bodyPr/>
                    <a:lstStyle/>
                    <a:p>
                      <a:pPr>
                        <a:lnSpc>
                          <a:spcPct val="100000"/>
                        </a:lnSpc>
                      </a:pPr>
                      <a:endParaRPr sz="2600">
                        <a:latin typeface="Times New Roman"/>
                        <a:cs typeface="Times New Roman"/>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0"/>
                  </a:ext>
                </a:extLst>
              </a:tr>
              <a:tr h="481012">
                <a:tc vMerge="1">
                  <a:txBody>
                    <a:bodyPr/>
                    <a:lstStyle/>
                    <a:p>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tc>
                  <a:txBody>
                    <a:bodyPr/>
                    <a:lstStyle/>
                    <a:p>
                      <a:pPr marL="186055">
                        <a:lnSpc>
                          <a:spcPts val="2225"/>
                        </a:lnSpc>
                        <a:spcBef>
                          <a:spcPts val="1460"/>
                        </a:spcBef>
                        <a:tabLst>
                          <a:tab pos="948055" algn="l"/>
                        </a:tabLst>
                      </a:pPr>
                      <a:r>
                        <a:rPr sz="2400" baseline="3472" dirty="0">
                          <a:solidFill>
                            <a:srgbClr val="402000"/>
                          </a:solidFill>
                          <a:latin typeface="Arial"/>
                          <a:cs typeface="Arial"/>
                        </a:rPr>
                        <a:t>8	</a:t>
                      </a:r>
                      <a:r>
                        <a:rPr sz="2400" dirty="0">
                          <a:solidFill>
                            <a:srgbClr val="402000"/>
                          </a:solidFill>
                          <a:latin typeface="Arial"/>
                          <a:cs typeface="Arial"/>
                        </a:rPr>
                        <a:t>bus</a:t>
                      </a:r>
                      <a:endParaRPr sz="2400">
                        <a:latin typeface="Arial"/>
                        <a:cs typeface="Arial"/>
                      </a:endParaRPr>
                    </a:p>
                  </a:txBody>
                  <a:tcPr marL="0" marR="0" marT="185420" marB="0">
                    <a:lnL w="19050">
                      <a:solidFill>
                        <a:srgbClr val="402000"/>
                      </a:solidFill>
                      <a:prstDash val="solid"/>
                    </a:lnL>
                    <a:lnR w="19050">
                      <a:solidFill>
                        <a:srgbClr val="402000"/>
                      </a:solidFill>
                      <a:prstDash val="solid"/>
                    </a:lnR>
                    <a:lnT w="19050">
                      <a:solidFill>
                        <a:srgbClr val="402000"/>
                      </a:solidFill>
                      <a:prstDash val="solid"/>
                    </a:lnT>
                  </a:tcPr>
                </a:tc>
                <a:tc vMerge="1">
                  <a:txBody>
                    <a:bodyPr/>
                    <a:lstStyle/>
                    <a:p>
                      <a:endParaRPr/>
                    </a:p>
                  </a:txBody>
                  <a:tcPr marL="0" marR="0" marT="0" marB="0">
                    <a:lnL w="19050">
                      <a:solidFill>
                        <a:srgbClr val="402000"/>
                      </a:solidFill>
                      <a:prstDash val="solid"/>
                    </a:lnL>
                    <a:lnR w="19050">
                      <a:solidFill>
                        <a:srgbClr val="402000"/>
                      </a:solidFill>
                      <a:prstDash val="solid"/>
                    </a:lnR>
                    <a:lnT w="19050">
                      <a:solidFill>
                        <a:srgbClr val="402000"/>
                      </a:solidFill>
                      <a:prstDash val="solid"/>
                    </a:lnT>
                    <a:lnB w="19050">
                      <a:solidFill>
                        <a:srgbClr val="402000"/>
                      </a:solidFill>
                      <a:prstDash val="solid"/>
                    </a:lnB>
                  </a:tcPr>
                </a:tc>
                <a:extLst>
                  <a:ext uri="{0D108BD9-81ED-4DB2-BD59-A6C34878D82A}">
                    <a16:rowId xmlns:a16="http://schemas.microsoft.com/office/drawing/2014/main" val="10001"/>
                  </a:ext>
                </a:extLst>
              </a:tr>
            </a:tbl>
          </a:graphicData>
        </a:graphic>
      </p:graphicFrame>
      <p:sp>
        <p:nvSpPr>
          <p:cNvPr id="9" name="object 9"/>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36</a:t>
            </a:fld>
            <a:endParaRPr dirty="0"/>
          </a:p>
        </p:txBody>
      </p:sp>
    </p:spTree>
    <p:extLst>
      <p:ext uri="{BB962C8B-B14F-4D97-AF65-F5344CB8AC3E}">
        <p14:creationId xmlns:p14="http://schemas.microsoft.com/office/powerpoint/2010/main" val="9429317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88898"/>
            <a:ext cx="5307330" cy="635000"/>
          </a:xfrm>
          <a:prstGeom prst="rect">
            <a:avLst/>
          </a:prstGeom>
        </p:spPr>
        <p:txBody>
          <a:bodyPr vert="horz" wrap="square" lIns="0" tIns="12700" rIns="0" bIns="0" rtlCol="0">
            <a:spAutoFit/>
          </a:bodyPr>
          <a:lstStyle/>
          <a:p>
            <a:pPr marL="12700">
              <a:lnSpc>
                <a:spcPct val="100000"/>
              </a:lnSpc>
              <a:spcBef>
                <a:spcPts val="100"/>
              </a:spcBef>
            </a:pPr>
            <a:r>
              <a:rPr sz="4000" spc="-5" dirty="0"/>
              <a:t>Standard Logic</a:t>
            </a:r>
            <a:r>
              <a:rPr sz="4000" spc="-10" dirty="0"/>
              <a:t> </a:t>
            </a:r>
            <a:r>
              <a:rPr sz="4000" spc="-5" dirty="0"/>
              <a:t>Vectors</a:t>
            </a:r>
            <a:endParaRPr sz="4000"/>
          </a:p>
        </p:txBody>
      </p:sp>
      <p:sp>
        <p:nvSpPr>
          <p:cNvPr id="3" name="object 3"/>
          <p:cNvSpPr/>
          <p:nvPr/>
        </p:nvSpPr>
        <p:spPr>
          <a:xfrm>
            <a:off x="295275" y="1331912"/>
            <a:ext cx="8534400" cy="4688205"/>
          </a:xfrm>
          <a:custGeom>
            <a:avLst/>
            <a:gdLst/>
            <a:ahLst/>
            <a:cxnLst/>
            <a:rect l="l" t="t" r="r" b="b"/>
            <a:pathLst>
              <a:path w="8534400" h="4688205">
                <a:moveTo>
                  <a:pt x="0" y="0"/>
                </a:moveTo>
                <a:lnTo>
                  <a:pt x="8534404" y="0"/>
                </a:lnTo>
                <a:lnTo>
                  <a:pt x="8534404" y="4687892"/>
                </a:lnTo>
                <a:lnTo>
                  <a:pt x="0" y="4687892"/>
                </a:lnTo>
                <a:lnTo>
                  <a:pt x="0" y="0"/>
                </a:lnTo>
                <a:close/>
              </a:path>
            </a:pathLst>
          </a:custGeom>
          <a:ln w="25400">
            <a:solidFill>
              <a:srgbClr val="402000"/>
            </a:solidFill>
          </a:ln>
        </p:spPr>
        <p:txBody>
          <a:bodyPr wrap="square" lIns="0" tIns="0" rIns="0" bIns="0" rtlCol="0"/>
          <a:lstStyle/>
          <a:p>
            <a:endParaRPr/>
          </a:p>
        </p:txBody>
      </p:sp>
      <p:sp>
        <p:nvSpPr>
          <p:cNvPr id="4" name="object 4"/>
          <p:cNvSpPr txBox="1"/>
          <p:nvPr/>
        </p:nvSpPr>
        <p:spPr>
          <a:xfrm>
            <a:off x="373062" y="1282700"/>
            <a:ext cx="7063740" cy="2973070"/>
          </a:xfrm>
          <a:prstGeom prst="rect">
            <a:avLst/>
          </a:prstGeom>
        </p:spPr>
        <p:txBody>
          <a:bodyPr vert="horz" wrap="square" lIns="0" tIns="67310" rIns="0" bIns="0" rtlCol="0">
            <a:spAutoFit/>
          </a:bodyPr>
          <a:lstStyle/>
          <a:p>
            <a:pPr marL="12700">
              <a:lnSpc>
                <a:spcPct val="100000"/>
              </a:lnSpc>
              <a:spcBef>
                <a:spcPts val="530"/>
              </a:spcBef>
            </a:pPr>
            <a:r>
              <a:rPr sz="2400" spc="-5" dirty="0">
                <a:solidFill>
                  <a:srgbClr val="402000"/>
                </a:solidFill>
                <a:latin typeface="Arial"/>
                <a:cs typeface="Arial"/>
              </a:rPr>
              <a:t>SIGNAL </a:t>
            </a:r>
            <a:r>
              <a:rPr sz="2400" dirty="0">
                <a:solidFill>
                  <a:srgbClr val="402000"/>
                </a:solidFill>
                <a:latin typeface="Arial"/>
                <a:cs typeface="Arial"/>
              </a:rPr>
              <a:t>a:</a:t>
            </a:r>
            <a:r>
              <a:rPr sz="2400" spc="-105" dirty="0">
                <a:solidFill>
                  <a:srgbClr val="402000"/>
                </a:solidFill>
                <a:latin typeface="Arial"/>
                <a:cs typeface="Arial"/>
              </a:rPr>
              <a:t> </a:t>
            </a:r>
            <a:r>
              <a:rPr sz="2400" spc="-5" dirty="0">
                <a:solidFill>
                  <a:srgbClr val="402000"/>
                </a:solidFill>
                <a:latin typeface="Arial"/>
                <a:cs typeface="Arial"/>
              </a:rPr>
              <a:t>STD_LOGIC;</a:t>
            </a:r>
            <a:endParaRPr sz="2400">
              <a:latin typeface="Arial"/>
              <a:cs typeface="Arial"/>
            </a:endParaRPr>
          </a:p>
          <a:p>
            <a:pPr marL="12700" marR="5080">
              <a:lnSpc>
                <a:spcPct val="114399"/>
              </a:lnSpc>
              <a:spcBef>
                <a:spcPts val="20"/>
              </a:spcBef>
            </a:pPr>
            <a:r>
              <a:rPr sz="2400" spc="-5" dirty="0">
                <a:solidFill>
                  <a:srgbClr val="402000"/>
                </a:solidFill>
                <a:latin typeface="Arial"/>
                <a:cs typeface="Arial"/>
              </a:rPr>
              <a:t>SIGNAL </a:t>
            </a:r>
            <a:r>
              <a:rPr sz="2400" dirty="0">
                <a:solidFill>
                  <a:srgbClr val="402000"/>
                </a:solidFill>
                <a:latin typeface="Arial"/>
                <a:cs typeface="Arial"/>
              </a:rPr>
              <a:t>b: </a:t>
            </a:r>
            <a:r>
              <a:rPr sz="2400" spc="-5" dirty="0">
                <a:solidFill>
                  <a:srgbClr val="402000"/>
                </a:solidFill>
                <a:latin typeface="Arial"/>
                <a:cs typeface="Arial"/>
              </a:rPr>
              <a:t>STD_LOGIC_VECTOR(3 </a:t>
            </a:r>
            <a:r>
              <a:rPr sz="2400" spc="-15" dirty="0">
                <a:solidFill>
                  <a:srgbClr val="402000"/>
                </a:solidFill>
                <a:latin typeface="Arial"/>
                <a:cs typeface="Arial"/>
              </a:rPr>
              <a:t>DOWNTO </a:t>
            </a:r>
            <a:r>
              <a:rPr sz="2400" dirty="0">
                <a:solidFill>
                  <a:srgbClr val="402000"/>
                </a:solidFill>
                <a:latin typeface="Arial"/>
                <a:cs typeface="Arial"/>
              </a:rPr>
              <a:t>0);  </a:t>
            </a:r>
            <a:r>
              <a:rPr sz="2400" spc="-5" dirty="0">
                <a:solidFill>
                  <a:srgbClr val="402000"/>
                </a:solidFill>
                <a:latin typeface="Arial"/>
                <a:cs typeface="Arial"/>
              </a:rPr>
              <a:t>SIGNAL </a:t>
            </a:r>
            <a:r>
              <a:rPr sz="2400" dirty="0">
                <a:solidFill>
                  <a:srgbClr val="402000"/>
                </a:solidFill>
                <a:latin typeface="Arial"/>
                <a:cs typeface="Arial"/>
              </a:rPr>
              <a:t>c: </a:t>
            </a:r>
            <a:r>
              <a:rPr sz="2400" spc="-5" dirty="0">
                <a:solidFill>
                  <a:srgbClr val="402000"/>
                </a:solidFill>
                <a:latin typeface="Arial"/>
                <a:cs typeface="Arial"/>
              </a:rPr>
              <a:t>STD_LOGIC_VECTOR(3 </a:t>
            </a:r>
            <a:r>
              <a:rPr sz="2400" spc="-15" dirty="0">
                <a:solidFill>
                  <a:srgbClr val="402000"/>
                </a:solidFill>
                <a:latin typeface="Arial"/>
                <a:cs typeface="Arial"/>
              </a:rPr>
              <a:t>DOWNTO </a:t>
            </a:r>
            <a:r>
              <a:rPr sz="2400" dirty="0">
                <a:solidFill>
                  <a:srgbClr val="402000"/>
                </a:solidFill>
                <a:latin typeface="Arial"/>
                <a:cs typeface="Arial"/>
              </a:rPr>
              <a:t>0);  </a:t>
            </a:r>
            <a:r>
              <a:rPr sz="2400" spc="-5" dirty="0">
                <a:solidFill>
                  <a:srgbClr val="402000"/>
                </a:solidFill>
                <a:latin typeface="Arial"/>
                <a:cs typeface="Arial"/>
              </a:rPr>
              <a:t>SIGNAL </a:t>
            </a:r>
            <a:r>
              <a:rPr sz="2400" dirty="0">
                <a:solidFill>
                  <a:srgbClr val="402000"/>
                </a:solidFill>
                <a:latin typeface="Arial"/>
                <a:cs typeface="Arial"/>
              </a:rPr>
              <a:t>d: </a:t>
            </a:r>
            <a:r>
              <a:rPr sz="2400" spc="-5" dirty="0">
                <a:solidFill>
                  <a:srgbClr val="402000"/>
                </a:solidFill>
                <a:latin typeface="Arial"/>
                <a:cs typeface="Arial"/>
              </a:rPr>
              <a:t>STD_LOGIC_VECTOR(15 </a:t>
            </a:r>
            <a:r>
              <a:rPr sz="2400" spc="-15" dirty="0">
                <a:solidFill>
                  <a:srgbClr val="402000"/>
                </a:solidFill>
                <a:latin typeface="Arial"/>
                <a:cs typeface="Arial"/>
              </a:rPr>
              <a:t>DOWNTO</a:t>
            </a:r>
            <a:r>
              <a:rPr sz="2400" spc="-155" dirty="0">
                <a:solidFill>
                  <a:srgbClr val="402000"/>
                </a:solidFill>
                <a:latin typeface="Arial"/>
                <a:cs typeface="Arial"/>
              </a:rPr>
              <a:t> </a:t>
            </a:r>
            <a:r>
              <a:rPr sz="2400" dirty="0">
                <a:solidFill>
                  <a:srgbClr val="402000"/>
                </a:solidFill>
                <a:latin typeface="Arial"/>
                <a:cs typeface="Arial"/>
              </a:rPr>
              <a:t>0);  </a:t>
            </a:r>
            <a:r>
              <a:rPr sz="2400" spc="-5" dirty="0">
                <a:solidFill>
                  <a:srgbClr val="402000"/>
                </a:solidFill>
                <a:latin typeface="Arial"/>
                <a:cs typeface="Arial"/>
              </a:rPr>
              <a:t>SIGNAL </a:t>
            </a:r>
            <a:r>
              <a:rPr sz="2400" dirty="0">
                <a:solidFill>
                  <a:srgbClr val="402000"/>
                </a:solidFill>
                <a:latin typeface="Arial"/>
                <a:cs typeface="Arial"/>
              </a:rPr>
              <a:t>e: </a:t>
            </a:r>
            <a:r>
              <a:rPr sz="2400" spc="-5" dirty="0">
                <a:solidFill>
                  <a:srgbClr val="402000"/>
                </a:solidFill>
                <a:latin typeface="Arial"/>
                <a:cs typeface="Arial"/>
              </a:rPr>
              <a:t>STD_LOGIC_VECTOR(8 </a:t>
            </a:r>
            <a:r>
              <a:rPr sz="2400" spc="-15" dirty="0">
                <a:solidFill>
                  <a:srgbClr val="402000"/>
                </a:solidFill>
                <a:latin typeface="Arial"/>
                <a:cs typeface="Arial"/>
              </a:rPr>
              <a:t>DOWNTO</a:t>
            </a:r>
            <a:r>
              <a:rPr sz="2400" spc="-140" dirty="0">
                <a:solidFill>
                  <a:srgbClr val="402000"/>
                </a:solidFill>
                <a:latin typeface="Arial"/>
                <a:cs typeface="Arial"/>
              </a:rPr>
              <a:t> </a:t>
            </a:r>
            <a:r>
              <a:rPr sz="2400" dirty="0">
                <a:solidFill>
                  <a:srgbClr val="402000"/>
                </a:solidFill>
                <a:latin typeface="Arial"/>
                <a:cs typeface="Arial"/>
              </a:rPr>
              <a:t>0);</a:t>
            </a:r>
            <a:endParaRPr sz="2400">
              <a:latin typeface="Arial"/>
              <a:cs typeface="Arial"/>
            </a:endParaRPr>
          </a:p>
          <a:p>
            <a:pPr marL="692150" algn="ctr">
              <a:lnSpc>
                <a:spcPct val="100000"/>
              </a:lnSpc>
              <a:spcBef>
                <a:spcPts val="525"/>
              </a:spcBef>
            </a:pPr>
            <a:r>
              <a:rPr sz="2400" dirty="0">
                <a:solidFill>
                  <a:srgbClr val="402000"/>
                </a:solidFill>
                <a:latin typeface="Arial"/>
                <a:cs typeface="Arial"/>
              </a:rPr>
              <a:t>……….</a:t>
            </a:r>
            <a:endParaRPr sz="2400">
              <a:latin typeface="Arial"/>
              <a:cs typeface="Arial"/>
            </a:endParaRPr>
          </a:p>
          <a:p>
            <a:pPr marL="12700">
              <a:lnSpc>
                <a:spcPct val="100000"/>
              </a:lnSpc>
              <a:spcBef>
                <a:spcPts val="409"/>
              </a:spcBef>
            </a:pPr>
            <a:r>
              <a:rPr sz="2400" dirty="0">
                <a:solidFill>
                  <a:srgbClr val="402000"/>
                </a:solidFill>
                <a:latin typeface="Arial"/>
                <a:cs typeface="Arial"/>
              </a:rPr>
              <a:t>a </a:t>
            </a:r>
            <a:r>
              <a:rPr sz="2400" spc="-5" dirty="0">
                <a:solidFill>
                  <a:srgbClr val="402000"/>
                </a:solidFill>
                <a:latin typeface="Arial"/>
                <a:cs typeface="Arial"/>
              </a:rPr>
              <a:t>&lt;=</a:t>
            </a:r>
            <a:r>
              <a:rPr sz="2400" spc="-20" dirty="0">
                <a:solidFill>
                  <a:srgbClr val="402000"/>
                </a:solidFill>
                <a:latin typeface="Arial"/>
                <a:cs typeface="Arial"/>
              </a:rPr>
              <a:t> </a:t>
            </a:r>
            <a:r>
              <a:rPr sz="2400" dirty="0">
                <a:solidFill>
                  <a:srgbClr val="402000"/>
                </a:solidFill>
                <a:latin typeface="Arial"/>
                <a:cs typeface="Arial"/>
              </a:rPr>
              <a:t>‘1’;</a:t>
            </a:r>
            <a:endParaRPr sz="2400">
              <a:latin typeface="Arial"/>
              <a:cs typeface="Arial"/>
            </a:endParaRPr>
          </a:p>
        </p:txBody>
      </p:sp>
      <p:sp>
        <p:nvSpPr>
          <p:cNvPr id="7" name="object 7"/>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37</a:t>
            </a:fld>
            <a:endParaRPr dirty="0"/>
          </a:p>
        </p:txBody>
      </p:sp>
      <p:sp>
        <p:nvSpPr>
          <p:cNvPr id="5" name="object 5"/>
          <p:cNvSpPr txBox="1"/>
          <p:nvPr/>
        </p:nvSpPr>
        <p:spPr>
          <a:xfrm>
            <a:off x="373062" y="4233163"/>
            <a:ext cx="1938655" cy="1699260"/>
          </a:xfrm>
          <a:prstGeom prst="rect">
            <a:avLst/>
          </a:prstGeom>
        </p:spPr>
        <p:txBody>
          <a:bodyPr vert="horz" wrap="square" lIns="0" tIns="12700" rIns="0" bIns="0" rtlCol="0">
            <a:spAutoFit/>
          </a:bodyPr>
          <a:lstStyle/>
          <a:p>
            <a:pPr marL="12700" marR="71120">
              <a:lnSpc>
                <a:spcPct val="114199"/>
              </a:lnSpc>
              <a:spcBef>
                <a:spcPts val="100"/>
              </a:spcBef>
            </a:pPr>
            <a:r>
              <a:rPr sz="2400" dirty="0">
                <a:solidFill>
                  <a:srgbClr val="402000"/>
                </a:solidFill>
                <a:latin typeface="Arial"/>
                <a:cs typeface="Arial"/>
              </a:rPr>
              <a:t>b </a:t>
            </a:r>
            <a:r>
              <a:rPr sz="2400" spc="-5" dirty="0">
                <a:solidFill>
                  <a:srgbClr val="402000"/>
                </a:solidFill>
                <a:latin typeface="Arial"/>
                <a:cs typeface="Arial"/>
              </a:rPr>
              <a:t>&lt;= </a:t>
            </a:r>
            <a:r>
              <a:rPr sz="2400" dirty="0">
                <a:solidFill>
                  <a:srgbClr val="402000"/>
                </a:solidFill>
                <a:latin typeface="Arial"/>
                <a:cs typeface="Arial"/>
              </a:rPr>
              <a:t>”0000”;  c </a:t>
            </a:r>
            <a:r>
              <a:rPr sz="2400" spc="-5" dirty="0">
                <a:solidFill>
                  <a:srgbClr val="402000"/>
                </a:solidFill>
                <a:latin typeface="Arial"/>
                <a:cs typeface="Arial"/>
              </a:rPr>
              <a:t>&lt;=</a:t>
            </a:r>
            <a:r>
              <a:rPr sz="2400" spc="-75" dirty="0">
                <a:solidFill>
                  <a:srgbClr val="402000"/>
                </a:solidFill>
                <a:latin typeface="Arial"/>
                <a:cs typeface="Arial"/>
              </a:rPr>
              <a:t> </a:t>
            </a:r>
            <a:r>
              <a:rPr sz="2400" spc="-5" dirty="0">
                <a:solidFill>
                  <a:srgbClr val="402000"/>
                </a:solidFill>
                <a:latin typeface="Arial"/>
                <a:cs typeface="Arial"/>
              </a:rPr>
              <a:t>B”0000”;</a:t>
            </a:r>
            <a:endParaRPr sz="2400">
              <a:latin typeface="Arial"/>
              <a:cs typeface="Arial"/>
            </a:endParaRPr>
          </a:p>
          <a:p>
            <a:pPr marL="12700" marR="5080">
              <a:lnSpc>
                <a:spcPct val="114199"/>
              </a:lnSpc>
              <a:spcBef>
                <a:spcPts val="20"/>
              </a:spcBef>
            </a:pPr>
            <a:r>
              <a:rPr sz="2400" dirty="0">
                <a:solidFill>
                  <a:srgbClr val="402000"/>
                </a:solidFill>
                <a:latin typeface="Arial"/>
                <a:cs typeface="Arial"/>
              </a:rPr>
              <a:t>d </a:t>
            </a:r>
            <a:r>
              <a:rPr sz="2400" spc="-5" dirty="0">
                <a:solidFill>
                  <a:srgbClr val="402000"/>
                </a:solidFill>
                <a:latin typeface="Arial"/>
                <a:cs typeface="Arial"/>
              </a:rPr>
              <a:t>&lt;=</a:t>
            </a:r>
            <a:r>
              <a:rPr sz="2400" spc="-85" dirty="0">
                <a:solidFill>
                  <a:srgbClr val="402000"/>
                </a:solidFill>
                <a:latin typeface="Arial"/>
                <a:cs typeface="Arial"/>
              </a:rPr>
              <a:t> </a:t>
            </a:r>
            <a:r>
              <a:rPr sz="2400" spc="-5" dirty="0">
                <a:solidFill>
                  <a:srgbClr val="402000"/>
                </a:solidFill>
                <a:latin typeface="Arial"/>
                <a:cs typeface="Arial"/>
              </a:rPr>
              <a:t>X”AF67”;  </a:t>
            </a:r>
            <a:r>
              <a:rPr sz="2400" dirty="0">
                <a:solidFill>
                  <a:srgbClr val="402000"/>
                </a:solidFill>
                <a:latin typeface="Arial"/>
                <a:cs typeface="Arial"/>
              </a:rPr>
              <a:t>e </a:t>
            </a:r>
            <a:r>
              <a:rPr sz="2400" spc="-5" dirty="0">
                <a:solidFill>
                  <a:srgbClr val="402000"/>
                </a:solidFill>
                <a:latin typeface="Arial"/>
                <a:cs typeface="Arial"/>
              </a:rPr>
              <a:t>&lt;=</a:t>
            </a:r>
            <a:r>
              <a:rPr sz="2400" spc="-50" dirty="0">
                <a:solidFill>
                  <a:srgbClr val="402000"/>
                </a:solidFill>
                <a:latin typeface="Arial"/>
                <a:cs typeface="Arial"/>
              </a:rPr>
              <a:t> </a:t>
            </a:r>
            <a:r>
              <a:rPr sz="2400" spc="-5" dirty="0">
                <a:solidFill>
                  <a:srgbClr val="402000"/>
                </a:solidFill>
                <a:latin typeface="Arial"/>
                <a:cs typeface="Arial"/>
              </a:rPr>
              <a:t>O”723”;</a:t>
            </a:r>
            <a:endParaRPr sz="2400">
              <a:latin typeface="Arial"/>
              <a:cs typeface="Arial"/>
            </a:endParaRPr>
          </a:p>
        </p:txBody>
      </p:sp>
      <p:sp>
        <p:nvSpPr>
          <p:cNvPr id="6" name="object 6"/>
          <p:cNvSpPr txBox="1"/>
          <p:nvPr/>
        </p:nvSpPr>
        <p:spPr>
          <a:xfrm>
            <a:off x="3127375" y="4233163"/>
            <a:ext cx="4653915" cy="1699260"/>
          </a:xfrm>
          <a:prstGeom prst="rect">
            <a:avLst/>
          </a:prstGeom>
        </p:spPr>
        <p:txBody>
          <a:bodyPr vert="horz" wrap="square" lIns="0" tIns="64135" rIns="0" bIns="0" rtlCol="0">
            <a:spAutoFit/>
          </a:bodyPr>
          <a:lstStyle/>
          <a:p>
            <a:pPr marL="12700">
              <a:lnSpc>
                <a:spcPct val="100000"/>
              </a:lnSpc>
              <a:spcBef>
                <a:spcPts val="505"/>
              </a:spcBef>
            </a:pPr>
            <a:r>
              <a:rPr sz="2400" dirty="0">
                <a:solidFill>
                  <a:srgbClr val="402000"/>
                </a:solidFill>
                <a:latin typeface="Arial"/>
                <a:cs typeface="Arial"/>
              </a:rPr>
              <a:t>-- </a:t>
            </a:r>
            <a:r>
              <a:rPr sz="2400" spc="-5" dirty="0">
                <a:solidFill>
                  <a:srgbClr val="402000"/>
                </a:solidFill>
                <a:latin typeface="Arial"/>
                <a:cs typeface="Arial"/>
              </a:rPr>
              <a:t>Binary </a:t>
            </a:r>
            <a:r>
              <a:rPr sz="2400" dirty="0">
                <a:solidFill>
                  <a:srgbClr val="402000"/>
                </a:solidFill>
                <a:latin typeface="Arial"/>
                <a:cs typeface="Arial"/>
              </a:rPr>
              <a:t>base assumed by</a:t>
            </a:r>
            <a:r>
              <a:rPr sz="2400" spc="-65" dirty="0">
                <a:solidFill>
                  <a:srgbClr val="402000"/>
                </a:solidFill>
                <a:latin typeface="Arial"/>
                <a:cs typeface="Arial"/>
              </a:rPr>
              <a:t> </a:t>
            </a:r>
            <a:r>
              <a:rPr sz="2400" spc="-5" dirty="0">
                <a:solidFill>
                  <a:srgbClr val="402000"/>
                </a:solidFill>
                <a:latin typeface="Arial"/>
                <a:cs typeface="Arial"/>
              </a:rPr>
              <a:t>default</a:t>
            </a:r>
            <a:endParaRPr sz="2400">
              <a:latin typeface="Arial"/>
              <a:cs typeface="Arial"/>
            </a:endParaRPr>
          </a:p>
          <a:p>
            <a:pPr marL="29845">
              <a:lnSpc>
                <a:spcPct val="100000"/>
              </a:lnSpc>
              <a:spcBef>
                <a:spcPts val="409"/>
              </a:spcBef>
            </a:pPr>
            <a:r>
              <a:rPr sz="2400" dirty="0">
                <a:solidFill>
                  <a:srgbClr val="402000"/>
                </a:solidFill>
                <a:latin typeface="Arial"/>
                <a:cs typeface="Arial"/>
              </a:rPr>
              <a:t>-- </a:t>
            </a:r>
            <a:r>
              <a:rPr sz="2400" spc="-5" dirty="0">
                <a:solidFill>
                  <a:srgbClr val="402000"/>
                </a:solidFill>
                <a:latin typeface="Arial"/>
                <a:cs typeface="Arial"/>
              </a:rPr>
              <a:t>Binary </a:t>
            </a:r>
            <a:r>
              <a:rPr sz="2400" dirty="0">
                <a:solidFill>
                  <a:srgbClr val="402000"/>
                </a:solidFill>
                <a:latin typeface="Arial"/>
                <a:cs typeface="Arial"/>
              </a:rPr>
              <a:t>base </a:t>
            </a:r>
            <a:r>
              <a:rPr sz="2400" spc="-5" dirty="0">
                <a:solidFill>
                  <a:srgbClr val="402000"/>
                </a:solidFill>
                <a:latin typeface="Arial"/>
                <a:cs typeface="Arial"/>
              </a:rPr>
              <a:t>explicitly</a:t>
            </a:r>
            <a:r>
              <a:rPr sz="2400" spc="-10" dirty="0">
                <a:solidFill>
                  <a:srgbClr val="402000"/>
                </a:solidFill>
                <a:latin typeface="Arial"/>
                <a:cs typeface="Arial"/>
              </a:rPr>
              <a:t> </a:t>
            </a:r>
            <a:r>
              <a:rPr sz="2400" spc="-5" dirty="0">
                <a:solidFill>
                  <a:srgbClr val="402000"/>
                </a:solidFill>
                <a:latin typeface="Arial"/>
                <a:cs typeface="Arial"/>
              </a:rPr>
              <a:t>specified</a:t>
            </a:r>
            <a:endParaRPr sz="2400">
              <a:latin typeface="Arial"/>
              <a:cs typeface="Arial"/>
            </a:endParaRPr>
          </a:p>
          <a:p>
            <a:pPr marL="12700">
              <a:lnSpc>
                <a:spcPct val="100000"/>
              </a:lnSpc>
              <a:spcBef>
                <a:spcPts val="430"/>
              </a:spcBef>
            </a:pPr>
            <a:r>
              <a:rPr sz="2400" dirty="0">
                <a:solidFill>
                  <a:srgbClr val="402000"/>
                </a:solidFill>
                <a:latin typeface="Arial"/>
                <a:cs typeface="Arial"/>
              </a:rPr>
              <a:t>-- Hexadecimal</a:t>
            </a:r>
            <a:r>
              <a:rPr sz="2400" spc="-15" dirty="0">
                <a:solidFill>
                  <a:srgbClr val="402000"/>
                </a:solidFill>
                <a:latin typeface="Arial"/>
                <a:cs typeface="Arial"/>
              </a:rPr>
              <a:t> </a:t>
            </a:r>
            <a:r>
              <a:rPr sz="2400" dirty="0">
                <a:solidFill>
                  <a:srgbClr val="402000"/>
                </a:solidFill>
                <a:latin typeface="Arial"/>
                <a:cs typeface="Arial"/>
              </a:rPr>
              <a:t>base</a:t>
            </a:r>
            <a:endParaRPr sz="2400">
              <a:latin typeface="Arial"/>
              <a:cs typeface="Arial"/>
            </a:endParaRPr>
          </a:p>
          <a:p>
            <a:pPr marL="79375">
              <a:lnSpc>
                <a:spcPct val="100000"/>
              </a:lnSpc>
              <a:spcBef>
                <a:spcPts val="409"/>
              </a:spcBef>
            </a:pPr>
            <a:r>
              <a:rPr sz="2400" dirty="0">
                <a:solidFill>
                  <a:srgbClr val="402000"/>
                </a:solidFill>
                <a:latin typeface="Arial"/>
                <a:cs typeface="Arial"/>
              </a:rPr>
              <a:t>-- </a:t>
            </a:r>
            <a:r>
              <a:rPr sz="2400" spc="-5" dirty="0">
                <a:solidFill>
                  <a:srgbClr val="402000"/>
                </a:solidFill>
                <a:latin typeface="Arial"/>
                <a:cs typeface="Arial"/>
              </a:rPr>
              <a:t>Octal</a:t>
            </a:r>
            <a:r>
              <a:rPr sz="2400" spc="-10" dirty="0">
                <a:solidFill>
                  <a:srgbClr val="402000"/>
                </a:solidFill>
                <a:latin typeface="Arial"/>
                <a:cs typeface="Arial"/>
              </a:rPr>
              <a:t> </a:t>
            </a:r>
            <a:r>
              <a:rPr sz="2400" dirty="0">
                <a:solidFill>
                  <a:srgbClr val="402000"/>
                </a:solidFill>
                <a:latin typeface="Arial"/>
                <a:cs typeface="Arial"/>
              </a:rPr>
              <a:t>base</a:t>
            </a:r>
            <a:endParaRPr sz="2400">
              <a:latin typeface="Arial"/>
              <a:cs typeface="Arial"/>
            </a:endParaRPr>
          </a:p>
        </p:txBody>
      </p:sp>
    </p:spTree>
    <p:extLst>
      <p:ext uri="{BB962C8B-B14F-4D97-AF65-F5344CB8AC3E}">
        <p14:creationId xmlns:p14="http://schemas.microsoft.com/office/powerpoint/2010/main" val="1296814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1298"/>
            <a:ext cx="6155055" cy="635000"/>
          </a:xfrm>
          <a:prstGeom prst="rect">
            <a:avLst/>
          </a:prstGeom>
        </p:spPr>
        <p:txBody>
          <a:bodyPr vert="horz" wrap="square" lIns="0" tIns="12700" rIns="0" bIns="0" rtlCol="0">
            <a:spAutoFit/>
          </a:bodyPr>
          <a:lstStyle/>
          <a:p>
            <a:pPr marL="12700">
              <a:lnSpc>
                <a:spcPct val="100000"/>
              </a:lnSpc>
              <a:spcBef>
                <a:spcPts val="100"/>
              </a:spcBef>
            </a:pPr>
            <a:r>
              <a:rPr sz="4000" spc="-5" dirty="0"/>
              <a:t>Vectors </a:t>
            </a:r>
            <a:r>
              <a:rPr sz="4000" dirty="0"/>
              <a:t>and</a:t>
            </a:r>
            <a:r>
              <a:rPr sz="4000" spc="-10" dirty="0"/>
              <a:t> </a:t>
            </a:r>
            <a:r>
              <a:rPr sz="4000" spc="-5" dirty="0"/>
              <a:t>Concatenation</a:t>
            </a:r>
            <a:endParaRPr sz="4000"/>
          </a:p>
        </p:txBody>
      </p:sp>
      <p:sp>
        <p:nvSpPr>
          <p:cNvPr id="3" name="object 3"/>
          <p:cNvSpPr/>
          <p:nvPr/>
        </p:nvSpPr>
        <p:spPr>
          <a:xfrm>
            <a:off x="838200" y="1524000"/>
            <a:ext cx="7315200" cy="4594225"/>
          </a:xfrm>
          <a:custGeom>
            <a:avLst/>
            <a:gdLst/>
            <a:ahLst/>
            <a:cxnLst/>
            <a:rect l="l" t="t" r="r" b="b"/>
            <a:pathLst>
              <a:path w="7315200" h="4594225">
                <a:moveTo>
                  <a:pt x="0" y="0"/>
                </a:moveTo>
                <a:lnTo>
                  <a:pt x="7315204" y="0"/>
                </a:lnTo>
                <a:lnTo>
                  <a:pt x="7315204" y="4594222"/>
                </a:lnTo>
                <a:lnTo>
                  <a:pt x="0" y="4594222"/>
                </a:lnTo>
                <a:lnTo>
                  <a:pt x="0" y="0"/>
                </a:lnTo>
                <a:close/>
              </a:path>
            </a:pathLst>
          </a:custGeom>
          <a:ln w="25400">
            <a:solidFill>
              <a:srgbClr val="402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838200" y="1524000"/>
          <a:ext cx="7315199" cy="1446651"/>
        </p:xfrm>
        <a:graphic>
          <a:graphicData uri="http://schemas.openxmlformats.org/drawingml/2006/table">
            <a:tbl>
              <a:tblPr firstRow="1" bandRow="1">
                <a:tableStyleId>{2D5ABB26-0587-4C30-8999-92F81FD0307C}</a:tableStyleId>
              </a:tblPr>
              <a:tblGrid>
                <a:gridCol w="108077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gridCol w="900429">
                  <a:extLst>
                    <a:ext uri="{9D8B030D-6E8A-4147-A177-3AD203B41FA5}">
                      <a16:colId xmlns:a16="http://schemas.microsoft.com/office/drawing/2014/main" val="20003"/>
                    </a:ext>
                  </a:extLst>
                </a:gridCol>
              </a:tblGrid>
              <a:tr h="714219">
                <a:tc>
                  <a:txBody>
                    <a:bodyPr/>
                    <a:lstStyle/>
                    <a:p>
                      <a:pPr marL="90170">
                        <a:lnSpc>
                          <a:spcPct val="100000"/>
                        </a:lnSpc>
                        <a:spcBef>
                          <a:spcPts val="40"/>
                        </a:spcBef>
                      </a:pPr>
                      <a:r>
                        <a:rPr sz="2000" spc="-5" dirty="0">
                          <a:solidFill>
                            <a:srgbClr val="402000"/>
                          </a:solidFill>
                          <a:latin typeface="Courier New"/>
                          <a:cs typeface="Courier New"/>
                        </a:rPr>
                        <a:t>SIGNAL</a:t>
                      </a:r>
                      <a:endParaRPr sz="2000">
                        <a:latin typeface="Courier New"/>
                        <a:cs typeface="Courier New"/>
                      </a:endParaRPr>
                    </a:p>
                    <a:p>
                      <a:pPr marL="90170">
                        <a:lnSpc>
                          <a:spcPct val="100000"/>
                        </a:lnSpc>
                        <a:spcBef>
                          <a:spcPts val="310"/>
                        </a:spcBef>
                      </a:pPr>
                      <a:r>
                        <a:rPr sz="2000" spc="-5" dirty="0">
                          <a:solidFill>
                            <a:srgbClr val="402000"/>
                          </a:solidFill>
                          <a:latin typeface="Courier New"/>
                          <a:cs typeface="Courier New"/>
                        </a:rPr>
                        <a:t>SIGNAL</a:t>
                      </a:r>
                      <a:endParaRPr sz="2000">
                        <a:latin typeface="Courier New"/>
                        <a:cs typeface="Courier New"/>
                      </a:endParaRPr>
                    </a:p>
                  </a:txBody>
                  <a:tcPr marL="0" marR="0" marT="5080" marB="0">
                    <a:lnT w="28575">
                      <a:solidFill>
                        <a:srgbClr val="402000"/>
                      </a:solidFill>
                      <a:prstDash val="solid"/>
                    </a:lnT>
                  </a:tcPr>
                </a:tc>
                <a:tc>
                  <a:txBody>
                    <a:bodyPr/>
                    <a:lstStyle/>
                    <a:p>
                      <a:pPr marL="76200">
                        <a:lnSpc>
                          <a:spcPct val="100000"/>
                        </a:lnSpc>
                        <a:spcBef>
                          <a:spcPts val="40"/>
                        </a:spcBef>
                      </a:pPr>
                      <a:r>
                        <a:rPr sz="2000" spc="-5" dirty="0">
                          <a:solidFill>
                            <a:srgbClr val="402000"/>
                          </a:solidFill>
                          <a:latin typeface="Courier New"/>
                          <a:cs typeface="Courier New"/>
                        </a:rPr>
                        <a:t>a:</a:t>
                      </a:r>
                      <a:endParaRPr sz="2000">
                        <a:latin typeface="Courier New"/>
                        <a:cs typeface="Courier New"/>
                      </a:endParaRPr>
                    </a:p>
                    <a:p>
                      <a:pPr marL="76200">
                        <a:lnSpc>
                          <a:spcPct val="100000"/>
                        </a:lnSpc>
                        <a:spcBef>
                          <a:spcPts val="310"/>
                        </a:spcBef>
                      </a:pPr>
                      <a:r>
                        <a:rPr sz="2000" spc="-5" dirty="0">
                          <a:solidFill>
                            <a:srgbClr val="402000"/>
                          </a:solidFill>
                          <a:latin typeface="Courier New"/>
                          <a:cs typeface="Courier New"/>
                        </a:rPr>
                        <a:t>b:</a:t>
                      </a:r>
                      <a:endParaRPr sz="2000">
                        <a:latin typeface="Courier New"/>
                        <a:cs typeface="Courier New"/>
                      </a:endParaRPr>
                    </a:p>
                  </a:txBody>
                  <a:tcPr marL="0" marR="0" marT="5080" marB="0">
                    <a:lnT w="28575">
                      <a:solidFill>
                        <a:srgbClr val="402000"/>
                      </a:solidFill>
                      <a:prstDash val="solid"/>
                    </a:lnT>
                  </a:tcPr>
                </a:tc>
                <a:tc>
                  <a:txBody>
                    <a:bodyPr/>
                    <a:lstStyle/>
                    <a:p>
                      <a:pPr marL="75565">
                        <a:lnSpc>
                          <a:spcPct val="100000"/>
                        </a:lnSpc>
                        <a:spcBef>
                          <a:spcPts val="40"/>
                        </a:spcBef>
                      </a:pPr>
                      <a:r>
                        <a:rPr sz="2000" spc="-5" dirty="0">
                          <a:solidFill>
                            <a:srgbClr val="402000"/>
                          </a:solidFill>
                          <a:latin typeface="Courier New"/>
                          <a:cs typeface="Courier New"/>
                        </a:rPr>
                        <a:t>STD_LOGIC_VECTOR(3 DOWNTO</a:t>
                      </a:r>
                      <a:r>
                        <a:rPr sz="2000" spc="-90" dirty="0">
                          <a:solidFill>
                            <a:srgbClr val="402000"/>
                          </a:solidFill>
                          <a:latin typeface="Courier New"/>
                          <a:cs typeface="Courier New"/>
                        </a:rPr>
                        <a:t> </a:t>
                      </a:r>
                      <a:r>
                        <a:rPr sz="2000" spc="-5" dirty="0">
                          <a:solidFill>
                            <a:srgbClr val="402000"/>
                          </a:solidFill>
                          <a:latin typeface="Courier New"/>
                          <a:cs typeface="Courier New"/>
                        </a:rPr>
                        <a:t>0);</a:t>
                      </a:r>
                      <a:endParaRPr sz="2000">
                        <a:latin typeface="Courier New"/>
                        <a:cs typeface="Courier New"/>
                      </a:endParaRPr>
                    </a:p>
                    <a:p>
                      <a:pPr marL="75565">
                        <a:lnSpc>
                          <a:spcPct val="100000"/>
                        </a:lnSpc>
                        <a:spcBef>
                          <a:spcPts val="310"/>
                        </a:spcBef>
                      </a:pPr>
                      <a:r>
                        <a:rPr sz="2000" spc="-5" dirty="0">
                          <a:solidFill>
                            <a:srgbClr val="402000"/>
                          </a:solidFill>
                          <a:latin typeface="Courier New"/>
                          <a:cs typeface="Courier New"/>
                        </a:rPr>
                        <a:t>STD_LOGIC_VECTOR(3 DOWNTO</a:t>
                      </a:r>
                      <a:r>
                        <a:rPr sz="2000" spc="-90" dirty="0">
                          <a:solidFill>
                            <a:srgbClr val="402000"/>
                          </a:solidFill>
                          <a:latin typeface="Courier New"/>
                          <a:cs typeface="Courier New"/>
                        </a:rPr>
                        <a:t> </a:t>
                      </a:r>
                      <a:r>
                        <a:rPr sz="2000" spc="-5" dirty="0">
                          <a:solidFill>
                            <a:srgbClr val="402000"/>
                          </a:solidFill>
                          <a:latin typeface="Courier New"/>
                          <a:cs typeface="Courier New"/>
                        </a:rPr>
                        <a:t>0);</a:t>
                      </a:r>
                      <a:endParaRPr sz="2000">
                        <a:latin typeface="Courier New"/>
                        <a:cs typeface="Courier New"/>
                      </a:endParaRPr>
                    </a:p>
                  </a:txBody>
                  <a:tcPr marL="0" marR="0" marT="5080" marB="0">
                    <a:lnT w="28575">
                      <a:solidFill>
                        <a:srgbClr val="402000"/>
                      </a:solidFill>
                      <a:prstDash val="solid"/>
                    </a:lnT>
                  </a:tcPr>
                </a:tc>
                <a:tc>
                  <a:txBody>
                    <a:bodyPr/>
                    <a:lstStyle/>
                    <a:p>
                      <a:pPr>
                        <a:lnSpc>
                          <a:spcPct val="100000"/>
                        </a:lnSpc>
                      </a:pPr>
                      <a:endParaRPr sz="2100">
                        <a:latin typeface="Times New Roman"/>
                        <a:cs typeface="Times New Roman"/>
                      </a:endParaRPr>
                    </a:p>
                  </a:txBody>
                  <a:tcPr marL="0" marR="0" marT="0" marB="0">
                    <a:lnT w="28575">
                      <a:solidFill>
                        <a:srgbClr val="402000"/>
                      </a:solidFill>
                      <a:prstDash val="solid"/>
                    </a:lnT>
                  </a:tcPr>
                </a:tc>
                <a:extLst>
                  <a:ext uri="{0D108BD9-81ED-4DB2-BD59-A6C34878D82A}">
                    <a16:rowId xmlns:a16="http://schemas.microsoft.com/office/drawing/2014/main" val="10000"/>
                  </a:ext>
                </a:extLst>
              </a:tr>
              <a:tr h="732432">
                <a:tc>
                  <a:txBody>
                    <a:bodyPr/>
                    <a:lstStyle/>
                    <a:p>
                      <a:pPr marL="90170">
                        <a:lnSpc>
                          <a:spcPts val="2335"/>
                        </a:lnSpc>
                      </a:pPr>
                      <a:r>
                        <a:rPr sz="2000" spc="-5" dirty="0">
                          <a:solidFill>
                            <a:srgbClr val="402000"/>
                          </a:solidFill>
                          <a:latin typeface="Courier New"/>
                          <a:cs typeface="Courier New"/>
                        </a:rPr>
                        <a:t>SIGNAL</a:t>
                      </a:r>
                      <a:endParaRPr sz="2000">
                        <a:latin typeface="Courier New"/>
                        <a:cs typeface="Courier New"/>
                      </a:endParaRPr>
                    </a:p>
                  </a:txBody>
                  <a:tcPr marL="0" marR="0" marT="0" marB="0"/>
                </a:tc>
                <a:tc>
                  <a:txBody>
                    <a:bodyPr/>
                    <a:lstStyle/>
                    <a:p>
                      <a:pPr marL="76200">
                        <a:lnSpc>
                          <a:spcPts val="2335"/>
                        </a:lnSpc>
                      </a:pPr>
                      <a:r>
                        <a:rPr sz="2000" spc="-5" dirty="0">
                          <a:solidFill>
                            <a:srgbClr val="402000"/>
                          </a:solidFill>
                          <a:latin typeface="Courier New"/>
                          <a:cs typeface="Courier New"/>
                        </a:rPr>
                        <a:t>c,</a:t>
                      </a:r>
                      <a:endParaRPr sz="2000">
                        <a:latin typeface="Courier New"/>
                        <a:cs typeface="Courier New"/>
                      </a:endParaRPr>
                    </a:p>
                  </a:txBody>
                  <a:tcPr marL="0" marR="0" marT="0" marB="0"/>
                </a:tc>
                <a:tc>
                  <a:txBody>
                    <a:bodyPr/>
                    <a:lstStyle/>
                    <a:p>
                      <a:pPr marL="76200">
                        <a:lnSpc>
                          <a:spcPts val="2335"/>
                        </a:lnSpc>
                      </a:pPr>
                      <a:r>
                        <a:rPr sz="2000" spc="-5" dirty="0">
                          <a:solidFill>
                            <a:srgbClr val="402000"/>
                          </a:solidFill>
                          <a:latin typeface="Courier New"/>
                          <a:cs typeface="Courier New"/>
                        </a:rPr>
                        <a:t>d, e: STD_LOGIC_VECTOR(7</a:t>
                      </a:r>
                      <a:r>
                        <a:rPr sz="2000" spc="-75" dirty="0">
                          <a:solidFill>
                            <a:srgbClr val="402000"/>
                          </a:solidFill>
                          <a:latin typeface="Courier New"/>
                          <a:cs typeface="Courier New"/>
                        </a:rPr>
                        <a:t> </a:t>
                      </a:r>
                      <a:r>
                        <a:rPr sz="2000" spc="-5" dirty="0">
                          <a:solidFill>
                            <a:srgbClr val="402000"/>
                          </a:solidFill>
                          <a:latin typeface="Courier New"/>
                          <a:cs typeface="Courier New"/>
                        </a:rPr>
                        <a:t>DOWNTO</a:t>
                      </a:r>
                      <a:endParaRPr sz="2000">
                        <a:latin typeface="Courier New"/>
                        <a:cs typeface="Courier New"/>
                      </a:endParaRPr>
                    </a:p>
                  </a:txBody>
                  <a:tcPr marL="0" marR="0" marT="0" marB="0"/>
                </a:tc>
                <a:tc>
                  <a:txBody>
                    <a:bodyPr/>
                    <a:lstStyle/>
                    <a:p>
                      <a:pPr marL="76200">
                        <a:lnSpc>
                          <a:spcPts val="2335"/>
                        </a:lnSpc>
                      </a:pPr>
                      <a:r>
                        <a:rPr sz="2000" spc="-5" dirty="0">
                          <a:solidFill>
                            <a:srgbClr val="402000"/>
                          </a:solidFill>
                          <a:latin typeface="Courier New"/>
                          <a:cs typeface="Courier New"/>
                        </a:rPr>
                        <a:t>0);</a:t>
                      </a:r>
                      <a:endParaRPr sz="200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38</a:t>
            </a:fld>
            <a:endParaRPr dirty="0"/>
          </a:p>
        </p:txBody>
      </p:sp>
      <p:graphicFrame>
        <p:nvGraphicFramePr>
          <p:cNvPr id="5" name="object 5"/>
          <p:cNvGraphicFramePr>
            <a:graphicFrameLocks noGrp="1"/>
          </p:cNvGraphicFramePr>
          <p:nvPr/>
        </p:nvGraphicFramePr>
        <p:xfrm>
          <a:off x="865187" y="2970652"/>
          <a:ext cx="6497955" cy="3147570"/>
        </p:xfrm>
        <a:graphic>
          <a:graphicData uri="http://schemas.openxmlformats.org/drawingml/2006/table">
            <a:tbl>
              <a:tblPr firstRow="1" bandRow="1">
                <a:tableStyleId>{2D5ABB26-0587-4C30-8999-92F81FD0307C}</a:tableStyleId>
              </a:tblPr>
              <a:tblGrid>
                <a:gridCol w="7493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610235">
                  <a:extLst>
                    <a:ext uri="{9D8B030D-6E8A-4147-A177-3AD203B41FA5}">
                      <a16:colId xmlns:a16="http://schemas.microsoft.com/office/drawing/2014/main" val="20002"/>
                    </a:ext>
                  </a:extLst>
                </a:gridCol>
                <a:gridCol w="305435">
                  <a:extLst>
                    <a:ext uri="{9D8B030D-6E8A-4147-A177-3AD203B41FA5}">
                      <a16:colId xmlns:a16="http://schemas.microsoft.com/office/drawing/2014/main" val="20003"/>
                    </a:ext>
                  </a:extLst>
                </a:gridCol>
                <a:gridCol w="2089785">
                  <a:extLst>
                    <a:ext uri="{9D8B030D-6E8A-4147-A177-3AD203B41FA5}">
                      <a16:colId xmlns:a16="http://schemas.microsoft.com/office/drawing/2014/main" val="20004"/>
                    </a:ext>
                  </a:extLst>
                </a:gridCol>
              </a:tblGrid>
              <a:tr h="669647">
                <a:tc>
                  <a:txBody>
                    <a:bodyPr/>
                    <a:lstStyle/>
                    <a:p>
                      <a:pPr marL="368300" indent="-304800">
                        <a:lnSpc>
                          <a:spcPts val="2065"/>
                        </a:lnSpc>
                        <a:buAutoNum type="alphaLcPeriod"/>
                        <a:tabLst>
                          <a:tab pos="368300" algn="l"/>
                        </a:tabLst>
                      </a:pPr>
                      <a:r>
                        <a:rPr sz="2000" spc="-5" dirty="0">
                          <a:solidFill>
                            <a:srgbClr val="402000"/>
                          </a:solidFill>
                          <a:latin typeface="Courier New"/>
                          <a:cs typeface="Courier New"/>
                        </a:rPr>
                        <a:t>&lt;=</a:t>
                      </a:r>
                      <a:endParaRPr sz="2000">
                        <a:latin typeface="Courier New"/>
                        <a:cs typeface="Courier New"/>
                      </a:endParaRPr>
                    </a:p>
                    <a:p>
                      <a:pPr marL="368300" indent="-304800">
                        <a:lnSpc>
                          <a:spcPct val="100000"/>
                        </a:lnSpc>
                        <a:spcBef>
                          <a:spcPts val="380"/>
                        </a:spcBef>
                        <a:buAutoNum type="alphaLcPeriod"/>
                        <a:tabLst>
                          <a:tab pos="368300" algn="l"/>
                        </a:tabLst>
                      </a:pPr>
                      <a:r>
                        <a:rPr sz="2000" spc="-5" dirty="0">
                          <a:solidFill>
                            <a:srgbClr val="402000"/>
                          </a:solidFill>
                          <a:latin typeface="Courier New"/>
                          <a:cs typeface="Courier New"/>
                        </a:rPr>
                        <a:t>&lt;=</a:t>
                      </a:r>
                      <a:endParaRPr sz="2000">
                        <a:latin typeface="Courier New"/>
                        <a:cs typeface="Courier New"/>
                      </a:endParaRPr>
                    </a:p>
                  </a:txBody>
                  <a:tcPr marL="0" marR="0" marT="0" marB="0"/>
                </a:tc>
                <a:tc>
                  <a:txBody>
                    <a:bodyPr/>
                    <a:lstStyle/>
                    <a:p>
                      <a:pPr marL="75565">
                        <a:lnSpc>
                          <a:spcPts val="2065"/>
                        </a:lnSpc>
                      </a:pPr>
                      <a:r>
                        <a:rPr sz="2000" spc="-5" dirty="0">
                          <a:solidFill>
                            <a:srgbClr val="402000"/>
                          </a:solidFill>
                          <a:latin typeface="Courier New"/>
                          <a:cs typeface="Courier New"/>
                        </a:rPr>
                        <a:t>”0000”;</a:t>
                      </a:r>
                      <a:endParaRPr sz="2000">
                        <a:latin typeface="Courier New"/>
                        <a:cs typeface="Courier New"/>
                      </a:endParaRPr>
                    </a:p>
                    <a:p>
                      <a:pPr marL="75565">
                        <a:lnSpc>
                          <a:spcPct val="100000"/>
                        </a:lnSpc>
                        <a:spcBef>
                          <a:spcPts val="380"/>
                        </a:spcBef>
                      </a:pPr>
                      <a:r>
                        <a:rPr sz="2000" spc="-5" dirty="0">
                          <a:solidFill>
                            <a:srgbClr val="402000"/>
                          </a:solidFill>
                          <a:latin typeface="Courier New"/>
                          <a:cs typeface="Courier New"/>
                        </a:rPr>
                        <a:t>”1111”;</a:t>
                      </a:r>
                      <a:endParaRPr sz="2000">
                        <a:latin typeface="Courier New"/>
                        <a:cs typeface="Courier New"/>
                      </a:endParaRPr>
                    </a:p>
                  </a:txBody>
                  <a:tcPr marL="0" marR="0" marT="0" marB="0"/>
                </a:tc>
                <a:tc gridSpan="3">
                  <a:txBody>
                    <a:bodyPr/>
                    <a:lstStyle/>
                    <a:p>
                      <a:pPr>
                        <a:lnSpc>
                          <a:spcPct val="100000"/>
                        </a:lnSpc>
                      </a:pPr>
                      <a:endParaRPr sz="21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27304">
                <a:tc>
                  <a:txBody>
                    <a:bodyPr/>
                    <a:lstStyle/>
                    <a:p>
                      <a:pPr marL="63500">
                        <a:lnSpc>
                          <a:spcPts val="2290"/>
                        </a:lnSpc>
                      </a:pPr>
                      <a:r>
                        <a:rPr sz="2000" dirty="0">
                          <a:solidFill>
                            <a:srgbClr val="402000"/>
                          </a:solidFill>
                          <a:latin typeface="Courier New"/>
                          <a:cs typeface="Courier New"/>
                        </a:rPr>
                        <a:t>c</a:t>
                      </a:r>
                      <a:r>
                        <a:rPr sz="2000" spc="-75" dirty="0">
                          <a:solidFill>
                            <a:srgbClr val="402000"/>
                          </a:solidFill>
                          <a:latin typeface="Courier New"/>
                          <a:cs typeface="Courier New"/>
                        </a:rPr>
                        <a:t> </a:t>
                      </a:r>
                      <a:r>
                        <a:rPr sz="2000" spc="-5" dirty="0">
                          <a:solidFill>
                            <a:srgbClr val="402000"/>
                          </a:solidFill>
                          <a:latin typeface="Courier New"/>
                          <a:cs typeface="Courier New"/>
                        </a:rPr>
                        <a:t>&lt;=</a:t>
                      </a:r>
                      <a:endParaRPr sz="2000">
                        <a:latin typeface="Courier New"/>
                        <a:cs typeface="Courier New"/>
                      </a:endParaRPr>
                    </a:p>
                  </a:txBody>
                  <a:tcPr marL="0" marR="0" marT="0" marB="0"/>
                </a:tc>
                <a:tc>
                  <a:txBody>
                    <a:bodyPr/>
                    <a:lstStyle/>
                    <a:p>
                      <a:pPr marL="76200">
                        <a:lnSpc>
                          <a:spcPts val="2290"/>
                        </a:lnSpc>
                      </a:pPr>
                      <a:r>
                        <a:rPr sz="2000" dirty="0">
                          <a:solidFill>
                            <a:srgbClr val="402000"/>
                          </a:solidFill>
                          <a:latin typeface="Courier New"/>
                          <a:cs typeface="Courier New"/>
                        </a:rPr>
                        <a:t>a &amp;</a:t>
                      </a:r>
                      <a:r>
                        <a:rPr sz="2000" spc="-25" dirty="0">
                          <a:solidFill>
                            <a:srgbClr val="402000"/>
                          </a:solidFill>
                          <a:latin typeface="Courier New"/>
                          <a:cs typeface="Courier New"/>
                        </a:rPr>
                        <a:t> </a:t>
                      </a:r>
                      <a:r>
                        <a:rPr sz="2000" spc="-5" dirty="0">
                          <a:solidFill>
                            <a:srgbClr val="402000"/>
                          </a:solidFill>
                          <a:latin typeface="Courier New"/>
                          <a:cs typeface="Courier New"/>
                        </a:rPr>
                        <a:t>b;</a:t>
                      </a:r>
                      <a:endParaRPr sz="2000">
                        <a:latin typeface="Courier New"/>
                        <a:cs typeface="Courier New"/>
                      </a:endParaRPr>
                    </a:p>
                  </a:txBody>
                  <a:tcPr marL="0" marR="0" marT="0" marB="0"/>
                </a:tc>
                <a:tc>
                  <a:txBody>
                    <a:bodyPr/>
                    <a:lstStyle/>
                    <a:p>
                      <a:pPr marR="67945" algn="r">
                        <a:lnSpc>
                          <a:spcPts val="2290"/>
                        </a:lnSpc>
                      </a:pPr>
                      <a:r>
                        <a:rPr sz="2000" spc="-5" dirty="0">
                          <a:solidFill>
                            <a:srgbClr val="402000"/>
                          </a:solidFill>
                          <a:latin typeface="Courier New"/>
                          <a:cs typeface="Courier New"/>
                        </a:rPr>
                        <a:t>--</a:t>
                      </a:r>
                      <a:endParaRPr sz="2000">
                        <a:latin typeface="Courier New"/>
                        <a:cs typeface="Courier New"/>
                      </a:endParaRPr>
                    </a:p>
                  </a:txBody>
                  <a:tcPr marL="0" marR="0" marT="0" marB="0"/>
                </a:tc>
                <a:tc>
                  <a:txBody>
                    <a:bodyPr/>
                    <a:lstStyle/>
                    <a:p>
                      <a:pPr marL="76200">
                        <a:lnSpc>
                          <a:spcPts val="2290"/>
                        </a:lnSpc>
                      </a:pPr>
                      <a:r>
                        <a:rPr sz="2000" dirty="0">
                          <a:solidFill>
                            <a:srgbClr val="402000"/>
                          </a:solidFill>
                          <a:latin typeface="Courier New"/>
                          <a:cs typeface="Courier New"/>
                        </a:rPr>
                        <a:t>c</a:t>
                      </a:r>
                      <a:endParaRPr sz="2000">
                        <a:latin typeface="Courier New"/>
                        <a:cs typeface="Courier New"/>
                      </a:endParaRPr>
                    </a:p>
                  </a:txBody>
                  <a:tcPr marL="0" marR="0" marT="0" marB="0"/>
                </a:tc>
                <a:tc>
                  <a:txBody>
                    <a:bodyPr/>
                    <a:lstStyle/>
                    <a:p>
                      <a:pPr marL="76200">
                        <a:lnSpc>
                          <a:spcPts val="2290"/>
                        </a:lnSpc>
                      </a:pPr>
                      <a:r>
                        <a:rPr sz="2000" dirty="0">
                          <a:solidFill>
                            <a:srgbClr val="402000"/>
                          </a:solidFill>
                          <a:latin typeface="Courier New"/>
                          <a:cs typeface="Courier New"/>
                        </a:rPr>
                        <a:t>=</a:t>
                      </a:r>
                      <a:r>
                        <a:rPr sz="2000" spc="-50" dirty="0">
                          <a:solidFill>
                            <a:srgbClr val="402000"/>
                          </a:solidFill>
                          <a:latin typeface="Courier New"/>
                          <a:cs typeface="Courier New"/>
                        </a:rPr>
                        <a:t> </a:t>
                      </a:r>
                      <a:r>
                        <a:rPr sz="2000" spc="-5" dirty="0">
                          <a:solidFill>
                            <a:srgbClr val="402000"/>
                          </a:solidFill>
                          <a:latin typeface="Courier New"/>
                          <a:cs typeface="Courier New"/>
                        </a:rPr>
                        <a:t>”00001111”</a:t>
                      </a:r>
                      <a:endParaRPr sz="2000">
                        <a:latin typeface="Courier New"/>
                        <a:cs typeface="Courier New"/>
                      </a:endParaRPr>
                    </a:p>
                  </a:txBody>
                  <a:tcPr marL="0" marR="0" marT="0" marB="0"/>
                </a:tc>
                <a:extLst>
                  <a:ext uri="{0D108BD9-81ED-4DB2-BD59-A6C34878D82A}">
                    <a16:rowId xmlns:a16="http://schemas.microsoft.com/office/drawing/2014/main" val="10001"/>
                  </a:ext>
                </a:extLst>
              </a:tr>
              <a:tr h="704088">
                <a:tc>
                  <a:txBody>
                    <a:bodyPr/>
                    <a:lstStyle/>
                    <a:p>
                      <a:pPr marL="63500">
                        <a:lnSpc>
                          <a:spcPct val="100000"/>
                        </a:lnSpc>
                        <a:spcBef>
                          <a:spcPts val="1325"/>
                        </a:spcBef>
                      </a:pPr>
                      <a:r>
                        <a:rPr sz="2000" dirty="0">
                          <a:solidFill>
                            <a:srgbClr val="402000"/>
                          </a:solidFill>
                          <a:latin typeface="Courier New"/>
                          <a:cs typeface="Courier New"/>
                        </a:rPr>
                        <a:t>d</a:t>
                      </a:r>
                      <a:r>
                        <a:rPr sz="2000" spc="-75" dirty="0">
                          <a:solidFill>
                            <a:srgbClr val="402000"/>
                          </a:solidFill>
                          <a:latin typeface="Courier New"/>
                          <a:cs typeface="Courier New"/>
                        </a:rPr>
                        <a:t> </a:t>
                      </a:r>
                      <a:r>
                        <a:rPr sz="2000" spc="-5" dirty="0">
                          <a:solidFill>
                            <a:srgbClr val="402000"/>
                          </a:solidFill>
                          <a:latin typeface="Courier New"/>
                          <a:cs typeface="Courier New"/>
                        </a:rPr>
                        <a:t>&lt;=</a:t>
                      </a:r>
                      <a:endParaRPr sz="2000">
                        <a:latin typeface="Courier New"/>
                        <a:cs typeface="Courier New"/>
                      </a:endParaRPr>
                    </a:p>
                  </a:txBody>
                  <a:tcPr marL="0" marR="0" marT="168275" marB="0"/>
                </a:tc>
                <a:tc>
                  <a:txBody>
                    <a:bodyPr/>
                    <a:lstStyle/>
                    <a:p>
                      <a:pPr marL="75565">
                        <a:lnSpc>
                          <a:spcPct val="100000"/>
                        </a:lnSpc>
                        <a:spcBef>
                          <a:spcPts val="1325"/>
                        </a:spcBef>
                      </a:pPr>
                      <a:r>
                        <a:rPr sz="2000" spc="-5" dirty="0">
                          <a:solidFill>
                            <a:srgbClr val="402000"/>
                          </a:solidFill>
                          <a:latin typeface="Courier New"/>
                          <a:cs typeface="Courier New"/>
                        </a:rPr>
                        <a:t>‘0’ </a:t>
                      </a:r>
                      <a:r>
                        <a:rPr sz="2000" dirty="0">
                          <a:solidFill>
                            <a:srgbClr val="402000"/>
                          </a:solidFill>
                          <a:latin typeface="Courier New"/>
                          <a:cs typeface="Courier New"/>
                        </a:rPr>
                        <a:t>&amp;</a:t>
                      </a:r>
                      <a:r>
                        <a:rPr sz="2000" spc="-60" dirty="0">
                          <a:solidFill>
                            <a:srgbClr val="402000"/>
                          </a:solidFill>
                          <a:latin typeface="Courier New"/>
                          <a:cs typeface="Courier New"/>
                        </a:rPr>
                        <a:t> </a:t>
                      </a:r>
                      <a:r>
                        <a:rPr sz="2000" spc="-5" dirty="0">
                          <a:solidFill>
                            <a:srgbClr val="402000"/>
                          </a:solidFill>
                          <a:latin typeface="Courier New"/>
                          <a:cs typeface="Courier New"/>
                        </a:rPr>
                        <a:t>”0001111”;</a:t>
                      </a:r>
                      <a:endParaRPr sz="2000">
                        <a:latin typeface="Courier New"/>
                        <a:cs typeface="Courier New"/>
                      </a:endParaRPr>
                    </a:p>
                  </a:txBody>
                  <a:tcPr marL="0" marR="0" marT="168275" marB="0"/>
                </a:tc>
                <a:tc>
                  <a:txBody>
                    <a:bodyPr/>
                    <a:lstStyle/>
                    <a:p>
                      <a:pPr marR="67945" algn="r">
                        <a:lnSpc>
                          <a:spcPct val="100000"/>
                        </a:lnSpc>
                        <a:spcBef>
                          <a:spcPts val="1325"/>
                        </a:spcBef>
                      </a:pPr>
                      <a:r>
                        <a:rPr sz="2000" spc="-5" dirty="0">
                          <a:solidFill>
                            <a:srgbClr val="402000"/>
                          </a:solidFill>
                          <a:latin typeface="Courier New"/>
                          <a:cs typeface="Courier New"/>
                        </a:rPr>
                        <a:t>--</a:t>
                      </a:r>
                      <a:endParaRPr sz="2000">
                        <a:latin typeface="Courier New"/>
                        <a:cs typeface="Courier New"/>
                      </a:endParaRPr>
                    </a:p>
                  </a:txBody>
                  <a:tcPr marL="0" marR="0" marT="168275" marB="0"/>
                </a:tc>
                <a:tc>
                  <a:txBody>
                    <a:bodyPr/>
                    <a:lstStyle/>
                    <a:p>
                      <a:pPr marL="76200">
                        <a:lnSpc>
                          <a:spcPct val="100000"/>
                        </a:lnSpc>
                        <a:spcBef>
                          <a:spcPts val="1325"/>
                        </a:spcBef>
                      </a:pPr>
                      <a:r>
                        <a:rPr sz="2000" dirty="0">
                          <a:solidFill>
                            <a:srgbClr val="402000"/>
                          </a:solidFill>
                          <a:latin typeface="Courier New"/>
                          <a:cs typeface="Courier New"/>
                        </a:rPr>
                        <a:t>d</a:t>
                      </a:r>
                      <a:endParaRPr sz="2000">
                        <a:latin typeface="Courier New"/>
                        <a:cs typeface="Courier New"/>
                      </a:endParaRPr>
                    </a:p>
                  </a:txBody>
                  <a:tcPr marL="0" marR="0" marT="168275" marB="0"/>
                </a:tc>
                <a:tc>
                  <a:txBody>
                    <a:bodyPr/>
                    <a:lstStyle/>
                    <a:p>
                      <a:pPr marL="76200">
                        <a:lnSpc>
                          <a:spcPct val="100000"/>
                        </a:lnSpc>
                        <a:spcBef>
                          <a:spcPts val="1325"/>
                        </a:spcBef>
                      </a:pPr>
                      <a:r>
                        <a:rPr sz="2000" spc="-5" dirty="0">
                          <a:solidFill>
                            <a:srgbClr val="402000"/>
                          </a:solidFill>
                          <a:latin typeface="Courier New"/>
                          <a:cs typeface="Courier New"/>
                        </a:rPr>
                        <a:t>&lt;=</a:t>
                      </a:r>
                      <a:r>
                        <a:rPr sz="2000" spc="-85" dirty="0">
                          <a:solidFill>
                            <a:srgbClr val="402000"/>
                          </a:solidFill>
                          <a:latin typeface="Courier New"/>
                          <a:cs typeface="Courier New"/>
                        </a:rPr>
                        <a:t> </a:t>
                      </a:r>
                      <a:r>
                        <a:rPr sz="2000" spc="-5" dirty="0">
                          <a:solidFill>
                            <a:srgbClr val="402000"/>
                          </a:solidFill>
                          <a:latin typeface="Courier New"/>
                          <a:cs typeface="Courier New"/>
                        </a:rPr>
                        <a:t>”00001111”</a:t>
                      </a:r>
                      <a:endParaRPr sz="2000">
                        <a:latin typeface="Courier New"/>
                        <a:cs typeface="Courier New"/>
                      </a:endParaRPr>
                    </a:p>
                  </a:txBody>
                  <a:tcPr marL="0" marR="0" marT="168275" marB="0"/>
                </a:tc>
                <a:extLst>
                  <a:ext uri="{0D108BD9-81ED-4DB2-BD59-A6C34878D82A}">
                    <a16:rowId xmlns:a16="http://schemas.microsoft.com/office/drawing/2014/main" val="10002"/>
                  </a:ext>
                </a:extLst>
              </a:tr>
              <a:tr h="871728">
                <a:tc>
                  <a:txBody>
                    <a:bodyPr/>
                    <a:lstStyle/>
                    <a:p>
                      <a:pPr marL="63500">
                        <a:lnSpc>
                          <a:spcPct val="100000"/>
                        </a:lnSpc>
                        <a:spcBef>
                          <a:spcPts val="1280"/>
                        </a:spcBef>
                      </a:pPr>
                      <a:r>
                        <a:rPr sz="2000" dirty="0">
                          <a:solidFill>
                            <a:srgbClr val="402000"/>
                          </a:solidFill>
                          <a:latin typeface="Courier New"/>
                          <a:cs typeface="Courier New"/>
                        </a:rPr>
                        <a:t>e</a:t>
                      </a:r>
                      <a:r>
                        <a:rPr sz="2000" spc="-75" dirty="0">
                          <a:solidFill>
                            <a:srgbClr val="402000"/>
                          </a:solidFill>
                          <a:latin typeface="Courier New"/>
                          <a:cs typeface="Courier New"/>
                        </a:rPr>
                        <a:t> </a:t>
                      </a:r>
                      <a:r>
                        <a:rPr sz="2000" spc="-5" dirty="0">
                          <a:solidFill>
                            <a:srgbClr val="402000"/>
                          </a:solidFill>
                          <a:latin typeface="Courier New"/>
                          <a:cs typeface="Courier New"/>
                        </a:rPr>
                        <a:t>&lt;=</a:t>
                      </a:r>
                      <a:endParaRPr sz="2000">
                        <a:latin typeface="Courier New"/>
                        <a:cs typeface="Courier New"/>
                      </a:endParaRPr>
                    </a:p>
                  </a:txBody>
                  <a:tcPr marL="0" marR="0" marT="162560" marB="0"/>
                </a:tc>
                <a:tc>
                  <a:txBody>
                    <a:bodyPr/>
                    <a:lstStyle/>
                    <a:p>
                      <a:pPr marL="75565">
                        <a:lnSpc>
                          <a:spcPct val="100000"/>
                        </a:lnSpc>
                        <a:spcBef>
                          <a:spcPts val="1280"/>
                        </a:spcBef>
                      </a:pPr>
                      <a:r>
                        <a:rPr sz="2000" spc="-5" dirty="0">
                          <a:solidFill>
                            <a:srgbClr val="402000"/>
                          </a:solidFill>
                          <a:latin typeface="Courier New"/>
                          <a:cs typeface="Courier New"/>
                        </a:rPr>
                        <a:t>‘0’ </a:t>
                      </a:r>
                      <a:r>
                        <a:rPr sz="2000" dirty="0">
                          <a:solidFill>
                            <a:srgbClr val="402000"/>
                          </a:solidFill>
                          <a:latin typeface="Courier New"/>
                          <a:cs typeface="Courier New"/>
                        </a:rPr>
                        <a:t>&amp; </a:t>
                      </a:r>
                      <a:r>
                        <a:rPr sz="2000" spc="-5" dirty="0">
                          <a:solidFill>
                            <a:srgbClr val="402000"/>
                          </a:solidFill>
                          <a:latin typeface="Courier New"/>
                          <a:cs typeface="Courier New"/>
                        </a:rPr>
                        <a:t>‘0’ </a:t>
                      </a:r>
                      <a:r>
                        <a:rPr sz="2000" dirty="0">
                          <a:solidFill>
                            <a:srgbClr val="402000"/>
                          </a:solidFill>
                          <a:latin typeface="Courier New"/>
                          <a:cs typeface="Courier New"/>
                        </a:rPr>
                        <a:t>&amp; </a:t>
                      </a:r>
                      <a:r>
                        <a:rPr sz="2000" spc="-5" dirty="0">
                          <a:solidFill>
                            <a:srgbClr val="402000"/>
                          </a:solidFill>
                          <a:latin typeface="Courier New"/>
                          <a:cs typeface="Courier New"/>
                        </a:rPr>
                        <a:t>‘0’</a:t>
                      </a:r>
                      <a:r>
                        <a:rPr sz="2000" spc="-95" dirty="0">
                          <a:solidFill>
                            <a:srgbClr val="402000"/>
                          </a:solidFill>
                          <a:latin typeface="Courier New"/>
                          <a:cs typeface="Courier New"/>
                        </a:rPr>
                        <a:t> </a:t>
                      </a:r>
                      <a:r>
                        <a:rPr sz="2000" dirty="0">
                          <a:solidFill>
                            <a:srgbClr val="402000"/>
                          </a:solidFill>
                          <a:latin typeface="Courier New"/>
                          <a:cs typeface="Courier New"/>
                        </a:rPr>
                        <a:t>&amp;</a:t>
                      </a:r>
                      <a:endParaRPr sz="2000">
                        <a:latin typeface="Courier New"/>
                        <a:cs typeface="Courier New"/>
                      </a:endParaRPr>
                    </a:p>
                    <a:p>
                      <a:pPr marL="76200">
                        <a:lnSpc>
                          <a:spcPct val="100000"/>
                        </a:lnSpc>
                        <a:spcBef>
                          <a:spcPts val="310"/>
                        </a:spcBef>
                      </a:pPr>
                      <a:r>
                        <a:rPr sz="2000" spc="-5" dirty="0">
                          <a:solidFill>
                            <a:srgbClr val="402000"/>
                          </a:solidFill>
                          <a:latin typeface="Courier New"/>
                          <a:cs typeface="Courier New"/>
                        </a:rPr>
                        <a:t>‘1’ </a:t>
                      </a:r>
                      <a:r>
                        <a:rPr sz="2000" dirty="0">
                          <a:solidFill>
                            <a:srgbClr val="402000"/>
                          </a:solidFill>
                          <a:latin typeface="Courier New"/>
                          <a:cs typeface="Courier New"/>
                        </a:rPr>
                        <a:t>&amp;</a:t>
                      </a:r>
                      <a:r>
                        <a:rPr sz="2000" spc="-25" dirty="0">
                          <a:solidFill>
                            <a:srgbClr val="402000"/>
                          </a:solidFill>
                          <a:latin typeface="Courier New"/>
                          <a:cs typeface="Courier New"/>
                        </a:rPr>
                        <a:t> </a:t>
                      </a:r>
                      <a:r>
                        <a:rPr sz="2000" spc="-5" dirty="0">
                          <a:solidFill>
                            <a:srgbClr val="402000"/>
                          </a:solidFill>
                          <a:latin typeface="Courier New"/>
                          <a:cs typeface="Courier New"/>
                        </a:rPr>
                        <a:t>‘1’;</a:t>
                      </a:r>
                      <a:endParaRPr sz="2000">
                        <a:latin typeface="Courier New"/>
                        <a:cs typeface="Courier New"/>
                      </a:endParaRPr>
                    </a:p>
                  </a:txBody>
                  <a:tcPr marL="0" marR="0" marT="162560" marB="0"/>
                </a:tc>
                <a:tc>
                  <a:txBody>
                    <a:bodyPr/>
                    <a:lstStyle/>
                    <a:p>
                      <a:pPr marR="68580" algn="r">
                        <a:lnSpc>
                          <a:spcPct val="100000"/>
                        </a:lnSpc>
                        <a:spcBef>
                          <a:spcPts val="1280"/>
                        </a:spcBef>
                      </a:pPr>
                      <a:r>
                        <a:rPr sz="2000" spc="-5" dirty="0">
                          <a:solidFill>
                            <a:srgbClr val="402000"/>
                          </a:solidFill>
                          <a:latin typeface="Courier New"/>
                          <a:cs typeface="Courier New"/>
                        </a:rPr>
                        <a:t>‘0’</a:t>
                      </a:r>
                      <a:endParaRPr sz="2000">
                        <a:latin typeface="Courier New"/>
                        <a:cs typeface="Courier New"/>
                      </a:endParaRPr>
                    </a:p>
                  </a:txBody>
                  <a:tcPr marL="0" marR="0" marT="162560" marB="0"/>
                </a:tc>
                <a:tc>
                  <a:txBody>
                    <a:bodyPr/>
                    <a:lstStyle/>
                    <a:p>
                      <a:pPr marL="75565">
                        <a:lnSpc>
                          <a:spcPct val="100000"/>
                        </a:lnSpc>
                        <a:spcBef>
                          <a:spcPts val="1280"/>
                        </a:spcBef>
                      </a:pPr>
                      <a:r>
                        <a:rPr sz="2000" dirty="0">
                          <a:solidFill>
                            <a:srgbClr val="402000"/>
                          </a:solidFill>
                          <a:latin typeface="Courier New"/>
                          <a:cs typeface="Courier New"/>
                        </a:rPr>
                        <a:t>&amp;</a:t>
                      </a:r>
                      <a:endParaRPr sz="2000">
                        <a:latin typeface="Courier New"/>
                        <a:cs typeface="Courier New"/>
                      </a:endParaRPr>
                    </a:p>
                  </a:txBody>
                  <a:tcPr marL="0" marR="0" marT="162560" marB="0"/>
                </a:tc>
                <a:tc>
                  <a:txBody>
                    <a:bodyPr/>
                    <a:lstStyle/>
                    <a:p>
                      <a:pPr marL="75565">
                        <a:lnSpc>
                          <a:spcPct val="100000"/>
                        </a:lnSpc>
                        <a:spcBef>
                          <a:spcPts val="1280"/>
                        </a:spcBef>
                      </a:pPr>
                      <a:r>
                        <a:rPr sz="2000" spc="-5" dirty="0">
                          <a:solidFill>
                            <a:srgbClr val="402000"/>
                          </a:solidFill>
                          <a:latin typeface="Courier New"/>
                          <a:cs typeface="Courier New"/>
                        </a:rPr>
                        <a:t>‘1’ </a:t>
                      </a:r>
                      <a:r>
                        <a:rPr sz="2000" dirty="0">
                          <a:solidFill>
                            <a:srgbClr val="402000"/>
                          </a:solidFill>
                          <a:latin typeface="Courier New"/>
                          <a:cs typeface="Courier New"/>
                        </a:rPr>
                        <a:t>&amp; </a:t>
                      </a:r>
                      <a:r>
                        <a:rPr sz="2000" spc="-5" dirty="0">
                          <a:solidFill>
                            <a:srgbClr val="402000"/>
                          </a:solidFill>
                          <a:latin typeface="Courier New"/>
                          <a:cs typeface="Courier New"/>
                        </a:rPr>
                        <a:t>‘1’</a:t>
                      </a:r>
                      <a:r>
                        <a:rPr sz="2000" spc="-65" dirty="0">
                          <a:solidFill>
                            <a:srgbClr val="402000"/>
                          </a:solidFill>
                          <a:latin typeface="Courier New"/>
                          <a:cs typeface="Courier New"/>
                        </a:rPr>
                        <a:t> </a:t>
                      </a:r>
                      <a:r>
                        <a:rPr sz="2000" dirty="0">
                          <a:solidFill>
                            <a:srgbClr val="402000"/>
                          </a:solidFill>
                          <a:latin typeface="Courier New"/>
                          <a:cs typeface="Courier New"/>
                        </a:rPr>
                        <a:t>&amp;</a:t>
                      </a:r>
                      <a:endParaRPr sz="2000">
                        <a:latin typeface="Courier New"/>
                        <a:cs typeface="Courier New"/>
                      </a:endParaRPr>
                    </a:p>
                  </a:txBody>
                  <a:tcPr marL="0" marR="0" marT="162560" marB="0"/>
                </a:tc>
                <a:extLst>
                  <a:ext uri="{0D108BD9-81ED-4DB2-BD59-A6C34878D82A}">
                    <a16:rowId xmlns:a16="http://schemas.microsoft.com/office/drawing/2014/main" val="10003"/>
                  </a:ext>
                </a:extLst>
              </a:tr>
              <a:tr h="374803">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marR="67945" algn="r">
                        <a:lnSpc>
                          <a:spcPts val="2335"/>
                        </a:lnSpc>
                      </a:pPr>
                      <a:r>
                        <a:rPr sz="2000" spc="-5" dirty="0">
                          <a:solidFill>
                            <a:srgbClr val="402000"/>
                          </a:solidFill>
                          <a:latin typeface="Courier New"/>
                          <a:cs typeface="Courier New"/>
                        </a:rPr>
                        <a:t>--</a:t>
                      </a:r>
                      <a:endParaRPr sz="2000">
                        <a:latin typeface="Courier New"/>
                        <a:cs typeface="Courier New"/>
                      </a:endParaRPr>
                    </a:p>
                  </a:txBody>
                  <a:tcPr marL="0" marR="0" marT="0" marB="0"/>
                </a:tc>
                <a:tc>
                  <a:txBody>
                    <a:bodyPr/>
                    <a:lstStyle/>
                    <a:p>
                      <a:pPr marL="76200">
                        <a:lnSpc>
                          <a:spcPts val="2335"/>
                        </a:lnSpc>
                      </a:pPr>
                      <a:r>
                        <a:rPr sz="2000" dirty="0">
                          <a:solidFill>
                            <a:srgbClr val="402000"/>
                          </a:solidFill>
                          <a:latin typeface="Courier New"/>
                          <a:cs typeface="Courier New"/>
                        </a:rPr>
                        <a:t>e</a:t>
                      </a:r>
                      <a:endParaRPr sz="2000">
                        <a:latin typeface="Courier New"/>
                        <a:cs typeface="Courier New"/>
                      </a:endParaRPr>
                    </a:p>
                  </a:txBody>
                  <a:tcPr marL="0" marR="0" marT="0" marB="0"/>
                </a:tc>
                <a:tc>
                  <a:txBody>
                    <a:bodyPr/>
                    <a:lstStyle/>
                    <a:p>
                      <a:pPr marL="76200">
                        <a:lnSpc>
                          <a:spcPts val="2335"/>
                        </a:lnSpc>
                      </a:pPr>
                      <a:r>
                        <a:rPr sz="2000" spc="-5" dirty="0">
                          <a:solidFill>
                            <a:srgbClr val="402000"/>
                          </a:solidFill>
                          <a:latin typeface="Courier New"/>
                          <a:cs typeface="Courier New"/>
                        </a:rPr>
                        <a:t>&lt;=</a:t>
                      </a:r>
                      <a:r>
                        <a:rPr sz="2000" spc="-85" dirty="0">
                          <a:solidFill>
                            <a:srgbClr val="402000"/>
                          </a:solidFill>
                          <a:latin typeface="Courier New"/>
                          <a:cs typeface="Courier New"/>
                        </a:rPr>
                        <a:t> </a:t>
                      </a:r>
                      <a:r>
                        <a:rPr sz="2000" spc="-5" dirty="0">
                          <a:solidFill>
                            <a:srgbClr val="402000"/>
                          </a:solidFill>
                          <a:latin typeface="Courier New"/>
                          <a:cs typeface="Courier New"/>
                        </a:rPr>
                        <a:t>”00001111”</a:t>
                      </a:r>
                      <a:endParaRPr sz="20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110639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040" y="6614746"/>
            <a:ext cx="8503285" cy="198755"/>
          </a:xfrm>
          <a:prstGeom prst="rect">
            <a:avLst/>
          </a:prstGeom>
        </p:spPr>
        <p:txBody>
          <a:bodyPr vert="horz" wrap="square" lIns="0" tIns="0" rIns="0" bIns="0" rtlCol="0">
            <a:spAutoFit/>
          </a:bodyPr>
          <a:lstStyle/>
          <a:p>
            <a:pPr>
              <a:lnSpc>
                <a:spcPts val="1545"/>
              </a:lnSpc>
              <a:tabLst>
                <a:tab pos="8305165" algn="l"/>
              </a:tabLst>
            </a:pPr>
            <a:r>
              <a:rPr sz="1400" i="1" dirty="0">
                <a:solidFill>
                  <a:srgbClr val="009900"/>
                </a:solidFill>
                <a:latin typeface="Arial"/>
                <a:cs typeface="Arial"/>
              </a:rPr>
              <a:t>ECE </a:t>
            </a:r>
            <a:r>
              <a:rPr sz="1400" i="1" spc="-5" dirty="0">
                <a:solidFill>
                  <a:srgbClr val="009900"/>
                </a:solidFill>
                <a:latin typeface="Arial"/>
                <a:cs typeface="Arial"/>
              </a:rPr>
              <a:t>44</a:t>
            </a:r>
            <a:r>
              <a:rPr sz="1400" i="1" dirty="0">
                <a:solidFill>
                  <a:srgbClr val="009900"/>
                </a:solidFill>
                <a:latin typeface="Arial"/>
                <a:cs typeface="Arial"/>
              </a:rPr>
              <a:t>8</a:t>
            </a:r>
            <a:r>
              <a:rPr sz="1400" i="1" spc="-10" dirty="0">
                <a:solidFill>
                  <a:srgbClr val="009900"/>
                </a:solidFill>
                <a:latin typeface="Arial"/>
                <a:cs typeface="Arial"/>
              </a:rPr>
              <a:t> </a:t>
            </a:r>
            <a:r>
              <a:rPr sz="1400" i="1" dirty="0">
                <a:solidFill>
                  <a:srgbClr val="009900"/>
                </a:solidFill>
                <a:latin typeface="Arial"/>
                <a:cs typeface="Arial"/>
              </a:rPr>
              <a:t>–</a:t>
            </a:r>
            <a:r>
              <a:rPr sz="1400" i="1" spc="-10" dirty="0">
                <a:solidFill>
                  <a:srgbClr val="009900"/>
                </a:solidFill>
                <a:latin typeface="Arial"/>
                <a:cs typeface="Arial"/>
              </a:rPr>
              <a:t> F</a:t>
            </a:r>
            <a:r>
              <a:rPr sz="1400" i="1" dirty="0">
                <a:solidFill>
                  <a:srgbClr val="009900"/>
                </a:solidFill>
                <a:latin typeface="Arial"/>
                <a:cs typeface="Arial"/>
              </a:rPr>
              <a:t>P</a:t>
            </a:r>
            <a:r>
              <a:rPr sz="1400" i="1" spc="-5" dirty="0">
                <a:solidFill>
                  <a:srgbClr val="009900"/>
                </a:solidFill>
                <a:latin typeface="Arial"/>
                <a:cs typeface="Arial"/>
              </a:rPr>
              <a:t>G</a:t>
            </a:r>
            <a:r>
              <a:rPr sz="1400" i="1" dirty="0">
                <a:solidFill>
                  <a:srgbClr val="009900"/>
                </a:solidFill>
                <a:latin typeface="Arial"/>
                <a:cs typeface="Arial"/>
              </a:rPr>
              <a:t>A</a:t>
            </a:r>
            <a:r>
              <a:rPr sz="1400" i="1" spc="-50" dirty="0">
                <a:solidFill>
                  <a:srgbClr val="009900"/>
                </a:solidFill>
                <a:latin typeface="Arial"/>
                <a:cs typeface="Arial"/>
              </a:rPr>
              <a:t> </a:t>
            </a:r>
            <a:r>
              <a:rPr sz="1400" i="1" spc="-5" dirty="0">
                <a:solidFill>
                  <a:srgbClr val="009900"/>
                </a:solidFill>
                <a:latin typeface="Arial"/>
                <a:cs typeface="Arial"/>
              </a:rPr>
              <a:t>an</a:t>
            </a:r>
            <a:r>
              <a:rPr sz="1400" i="1" dirty="0">
                <a:solidFill>
                  <a:srgbClr val="009900"/>
                </a:solidFill>
                <a:latin typeface="Arial"/>
                <a:cs typeface="Arial"/>
              </a:rPr>
              <a:t>d</a:t>
            </a:r>
            <a:r>
              <a:rPr sz="1400" i="1" spc="-60" dirty="0">
                <a:solidFill>
                  <a:srgbClr val="009900"/>
                </a:solidFill>
                <a:latin typeface="Arial"/>
                <a:cs typeface="Arial"/>
              </a:rPr>
              <a:t> </a:t>
            </a:r>
            <a:r>
              <a:rPr sz="1400" i="1" dirty="0">
                <a:solidFill>
                  <a:srgbClr val="009900"/>
                </a:solidFill>
                <a:latin typeface="Arial"/>
                <a:cs typeface="Arial"/>
              </a:rPr>
              <a:t>AS</a:t>
            </a:r>
            <a:r>
              <a:rPr sz="1400" i="1" spc="-5" dirty="0">
                <a:solidFill>
                  <a:srgbClr val="009900"/>
                </a:solidFill>
                <a:latin typeface="Arial"/>
                <a:cs typeface="Arial"/>
              </a:rPr>
              <a:t>I</a:t>
            </a:r>
            <a:r>
              <a:rPr sz="1400" i="1" dirty="0">
                <a:solidFill>
                  <a:srgbClr val="009900"/>
                </a:solidFill>
                <a:latin typeface="Arial"/>
                <a:cs typeface="Arial"/>
              </a:rPr>
              <a:t>C D</a:t>
            </a:r>
            <a:r>
              <a:rPr sz="1400" i="1" spc="-5" dirty="0">
                <a:solidFill>
                  <a:srgbClr val="009900"/>
                </a:solidFill>
                <a:latin typeface="Arial"/>
                <a:cs typeface="Arial"/>
              </a:rPr>
              <a:t>e</a:t>
            </a:r>
            <a:r>
              <a:rPr sz="1400" i="1" dirty="0">
                <a:solidFill>
                  <a:srgbClr val="009900"/>
                </a:solidFill>
                <a:latin typeface="Arial"/>
                <a:cs typeface="Arial"/>
              </a:rPr>
              <a:t>si</a:t>
            </a:r>
            <a:r>
              <a:rPr sz="1400" i="1" spc="-5" dirty="0">
                <a:solidFill>
                  <a:srgbClr val="009900"/>
                </a:solidFill>
                <a:latin typeface="Arial"/>
                <a:cs typeface="Arial"/>
              </a:rPr>
              <a:t>g</a:t>
            </a:r>
            <a:r>
              <a:rPr sz="1400" i="1" dirty="0">
                <a:solidFill>
                  <a:srgbClr val="009900"/>
                </a:solidFill>
                <a:latin typeface="Arial"/>
                <a:cs typeface="Arial"/>
              </a:rPr>
              <a:t>n</a:t>
            </a:r>
            <a:r>
              <a:rPr sz="1400" i="1" spc="-5" dirty="0">
                <a:solidFill>
                  <a:srgbClr val="009900"/>
                </a:solidFill>
                <a:latin typeface="Arial"/>
                <a:cs typeface="Arial"/>
              </a:rPr>
              <a:t> </a:t>
            </a:r>
            <a:r>
              <a:rPr sz="1400" i="1" dirty="0">
                <a:solidFill>
                  <a:srgbClr val="009900"/>
                </a:solidFill>
                <a:latin typeface="Arial"/>
                <a:cs typeface="Arial"/>
              </a:rPr>
              <a:t>wi</a:t>
            </a:r>
            <a:r>
              <a:rPr sz="1400" i="1" spc="-5" dirty="0">
                <a:solidFill>
                  <a:srgbClr val="009900"/>
                </a:solidFill>
                <a:latin typeface="Arial"/>
                <a:cs typeface="Arial"/>
              </a:rPr>
              <a:t>t</a:t>
            </a:r>
            <a:r>
              <a:rPr sz="1400" i="1" dirty="0">
                <a:solidFill>
                  <a:srgbClr val="009900"/>
                </a:solidFill>
                <a:latin typeface="Arial"/>
                <a:cs typeface="Arial"/>
              </a:rPr>
              <a:t>h</a:t>
            </a:r>
            <a:r>
              <a:rPr sz="1400" i="1" spc="-5" dirty="0">
                <a:solidFill>
                  <a:srgbClr val="009900"/>
                </a:solidFill>
                <a:latin typeface="Arial"/>
                <a:cs typeface="Arial"/>
              </a:rPr>
              <a:t> </a:t>
            </a:r>
            <a:r>
              <a:rPr sz="1400" i="1" dirty="0">
                <a:solidFill>
                  <a:srgbClr val="009900"/>
                </a:solidFill>
                <a:latin typeface="Arial"/>
                <a:cs typeface="Arial"/>
              </a:rPr>
              <a:t>VHDL	</a:t>
            </a:r>
            <a:r>
              <a:rPr sz="1400" spc="-5" dirty="0">
                <a:solidFill>
                  <a:srgbClr val="402000"/>
                </a:solidFill>
                <a:latin typeface="Arial"/>
                <a:cs typeface="Arial"/>
              </a:rPr>
              <a:t>27</a:t>
            </a:r>
            <a:endParaRPr sz="1400">
              <a:latin typeface="Arial"/>
              <a:cs typeface="Arial"/>
            </a:endParaRPr>
          </a:p>
        </p:txBody>
      </p:sp>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222347" y="3142994"/>
            <a:ext cx="4871720" cy="635000"/>
          </a:xfrm>
          <a:prstGeom prst="rect">
            <a:avLst/>
          </a:prstGeom>
        </p:spPr>
        <p:txBody>
          <a:bodyPr vert="horz" wrap="square" lIns="0" tIns="12700" rIns="0" bIns="0" rtlCol="0">
            <a:spAutoFit/>
          </a:bodyPr>
          <a:lstStyle/>
          <a:p>
            <a:pPr marL="12700">
              <a:lnSpc>
                <a:spcPct val="100000"/>
              </a:lnSpc>
              <a:spcBef>
                <a:spcPts val="100"/>
              </a:spcBef>
            </a:pPr>
            <a:r>
              <a:rPr sz="4000" b="1" spc="-5" dirty="0">
                <a:solidFill>
                  <a:srgbClr val="333399"/>
                </a:solidFill>
                <a:latin typeface="Arial"/>
                <a:cs typeface="Arial"/>
              </a:rPr>
              <a:t>VHDL Design</a:t>
            </a:r>
            <a:r>
              <a:rPr sz="4000" b="1" spc="-130" dirty="0">
                <a:solidFill>
                  <a:srgbClr val="333399"/>
                </a:solidFill>
                <a:latin typeface="Arial"/>
                <a:cs typeface="Arial"/>
              </a:rPr>
              <a:t> </a:t>
            </a:r>
            <a:r>
              <a:rPr sz="4000" b="1" spc="-5" dirty="0">
                <a:solidFill>
                  <a:srgbClr val="333399"/>
                </a:solidFill>
                <a:latin typeface="Arial"/>
                <a:cs typeface="Arial"/>
              </a:rPr>
              <a:t>Styles</a:t>
            </a:r>
            <a:endParaRPr sz="4000">
              <a:latin typeface="Arial"/>
              <a:cs typeface="Arial"/>
            </a:endParaRPr>
          </a:p>
        </p:txBody>
      </p:sp>
    </p:spTree>
    <p:extLst>
      <p:ext uri="{BB962C8B-B14F-4D97-AF65-F5344CB8AC3E}">
        <p14:creationId xmlns:p14="http://schemas.microsoft.com/office/powerpoint/2010/main" val="41259482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4</a:t>
            </a:fld>
            <a:endParaRPr lang="en-US"/>
          </a:p>
        </p:txBody>
      </p:sp>
      <p:sp>
        <p:nvSpPr>
          <p:cNvPr id="7" name="TextBox 6"/>
          <p:cNvSpPr txBox="1"/>
          <p:nvPr/>
        </p:nvSpPr>
        <p:spPr>
          <a:xfrm>
            <a:off x="441960" y="228600"/>
            <a:ext cx="2147639" cy="461665"/>
          </a:xfrm>
          <a:prstGeom prst="rect">
            <a:avLst/>
          </a:prstGeom>
          <a:noFill/>
        </p:spPr>
        <p:txBody>
          <a:bodyPr wrap="none" rtlCol="0">
            <a:spAutoFit/>
          </a:bodyPr>
          <a:lstStyle/>
          <a:p>
            <a:r>
              <a:rPr lang="en-US" sz="2400" b="1" dirty="0"/>
              <a:t>Course logistics</a:t>
            </a:r>
          </a:p>
        </p:txBody>
      </p:sp>
      <p:sp>
        <p:nvSpPr>
          <p:cNvPr id="2" name="Rectangle 1"/>
          <p:cNvSpPr/>
          <p:nvPr/>
        </p:nvSpPr>
        <p:spPr>
          <a:xfrm>
            <a:off x="441960" y="788075"/>
            <a:ext cx="8321040" cy="4247317"/>
          </a:xfrm>
          <a:prstGeom prst="rect">
            <a:avLst/>
          </a:prstGeom>
          <a:ln>
            <a:solidFill>
              <a:schemeClr val="tx1"/>
            </a:solidFill>
          </a:ln>
        </p:spPr>
        <p:txBody>
          <a:bodyPr wrap="square">
            <a:spAutoFit/>
          </a:bodyPr>
          <a:lstStyle/>
          <a:p>
            <a:r>
              <a:rPr lang="en-US" b="1" dirty="0" smtClean="0"/>
              <a:t>Labs</a:t>
            </a:r>
            <a:r>
              <a:rPr lang="en-US" b="1" dirty="0"/>
              <a:t>:</a:t>
            </a:r>
            <a:r>
              <a:rPr lang="en-US" dirty="0"/>
              <a:t> The lab times are Friday 14:00-15:50 for Lab section A and Friday 16:00-17:50 for Lab section B. The labs are done via Zoom.</a:t>
            </a:r>
          </a:p>
          <a:p>
            <a:endParaRPr lang="en-US" dirty="0"/>
          </a:p>
          <a:p>
            <a:r>
              <a:rPr lang="en-US" b="1" dirty="0" smtClean="0"/>
              <a:t>Lab Grading: 4 VHDL labs (50%) and a course project (50%)</a:t>
            </a:r>
            <a:endParaRPr lang="en-US" dirty="0" smtClean="0"/>
          </a:p>
          <a:p>
            <a:endParaRPr lang="en-US" b="1" dirty="0" smtClean="0"/>
          </a:p>
          <a:p>
            <a:pPr algn="just"/>
            <a:r>
              <a:rPr lang="en-US" b="1" dirty="0"/>
              <a:t>Our TA's for the lab this semester are: </a:t>
            </a:r>
            <a:r>
              <a:rPr lang="en-US" dirty="0" err="1"/>
              <a:t>Altuğ</a:t>
            </a:r>
            <a:r>
              <a:rPr lang="en-US" dirty="0"/>
              <a:t> </a:t>
            </a:r>
            <a:r>
              <a:rPr lang="en-US" dirty="0" err="1"/>
              <a:t>Somay</a:t>
            </a:r>
            <a:r>
              <a:rPr lang="en-US" dirty="0"/>
              <a:t> &lt;asomay@ku.edu.tr&gt;, </a:t>
            </a:r>
            <a:r>
              <a:rPr lang="en-US" dirty="0" err="1"/>
              <a:t>Arash</a:t>
            </a:r>
            <a:r>
              <a:rPr lang="en-US" dirty="0"/>
              <a:t> Mousavi </a:t>
            </a:r>
            <a:r>
              <a:rPr lang="en-US" dirty="0" err="1"/>
              <a:t>Cheghabouri</a:t>
            </a:r>
            <a:r>
              <a:rPr lang="en-US" dirty="0"/>
              <a:t> &lt;acheghabouri17@ku.edu.tr&gt;, </a:t>
            </a:r>
            <a:r>
              <a:rPr lang="en-US" dirty="0" err="1"/>
              <a:t>Buse</a:t>
            </a:r>
            <a:r>
              <a:rPr lang="en-US" dirty="0"/>
              <a:t> </a:t>
            </a:r>
            <a:r>
              <a:rPr lang="en-US" dirty="0" err="1"/>
              <a:t>Ebrem</a:t>
            </a:r>
            <a:r>
              <a:rPr lang="en-US" dirty="0"/>
              <a:t> </a:t>
            </a:r>
            <a:r>
              <a:rPr lang="en-US" dirty="0" err="1"/>
              <a:t>Bilgin</a:t>
            </a:r>
            <a:r>
              <a:rPr lang="en-US" dirty="0"/>
              <a:t> &lt;bebrem18@ku.edu.tr&gt;, </a:t>
            </a:r>
            <a:r>
              <a:rPr lang="en-US" dirty="0" err="1"/>
              <a:t>Rawana</a:t>
            </a:r>
            <a:r>
              <a:rPr lang="en-US" dirty="0"/>
              <a:t> </a:t>
            </a:r>
            <a:r>
              <a:rPr lang="en-US" dirty="0" err="1"/>
              <a:t>Yagan</a:t>
            </a:r>
            <a:r>
              <a:rPr lang="en-US" dirty="0"/>
              <a:t> &lt;ryagan18@ku.edu.tr&gt;, </a:t>
            </a:r>
            <a:r>
              <a:rPr lang="en-US" dirty="0" err="1"/>
              <a:t>Serhat</a:t>
            </a:r>
            <a:r>
              <a:rPr lang="en-US" dirty="0"/>
              <a:t> </a:t>
            </a:r>
            <a:r>
              <a:rPr lang="en-US" dirty="0" err="1"/>
              <a:t>Soyer</a:t>
            </a:r>
            <a:r>
              <a:rPr lang="en-US" dirty="0"/>
              <a:t> &lt;msoyer19@ku.edu.tr&gt;. </a:t>
            </a:r>
            <a:endParaRPr lang="en-US" dirty="0" smtClean="0"/>
          </a:p>
          <a:p>
            <a:pPr algn="just"/>
            <a:endParaRPr lang="en-US" dirty="0" smtClean="0"/>
          </a:p>
          <a:p>
            <a:pPr algn="just"/>
            <a:r>
              <a:rPr lang="en-US" dirty="0" smtClean="0"/>
              <a:t>When </a:t>
            </a:r>
            <a:r>
              <a:rPr lang="en-US" dirty="0"/>
              <a:t>you have questions on the lab and the projects in the future, please email </a:t>
            </a:r>
            <a:r>
              <a:rPr lang="en-US" b="1" dirty="0"/>
              <a:t>elec204-spring2021-labta-group@ku.edu.tr </a:t>
            </a:r>
            <a:r>
              <a:rPr lang="en-US" dirty="0"/>
              <a:t>so that we can respond as soon as possible.  </a:t>
            </a:r>
            <a:endParaRPr lang="en-US" dirty="0" smtClean="0"/>
          </a:p>
          <a:p>
            <a:endParaRPr lang="en-US" b="1" dirty="0">
              <a:latin typeface="Calibri" charset="0"/>
              <a:ea typeface="Calibri" charset="0"/>
              <a:cs typeface="Arial" charset="0"/>
            </a:endParaRPr>
          </a:p>
          <a:p>
            <a:r>
              <a:rPr lang="en-US" b="1" dirty="0" smtClean="0">
                <a:latin typeface="Calibri" charset="0"/>
                <a:ea typeface="Calibri" charset="0"/>
                <a:cs typeface="Arial" charset="0"/>
              </a:rPr>
              <a:t>Course </a:t>
            </a:r>
            <a:r>
              <a:rPr lang="en-US" b="1" dirty="0">
                <a:latin typeface="Calibri" charset="0"/>
                <a:ea typeface="Calibri" charset="0"/>
                <a:cs typeface="Arial" charset="0"/>
              </a:rPr>
              <a:t>materials </a:t>
            </a:r>
            <a:r>
              <a:rPr lang="en-US" b="1" dirty="0" smtClean="0">
                <a:latin typeface="Calibri" charset="0"/>
                <a:ea typeface="Calibri" charset="0"/>
                <a:cs typeface="Arial" charset="0"/>
              </a:rPr>
              <a:t>are going to be posted </a:t>
            </a:r>
            <a:r>
              <a:rPr lang="en-US" b="1" dirty="0">
                <a:latin typeface="Calibri" charset="0"/>
                <a:ea typeface="Calibri" charset="0"/>
                <a:cs typeface="Arial" charset="0"/>
              </a:rPr>
              <a:t>on ku.blackboard.com</a:t>
            </a:r>
          </a:p>
        </p:txBody>
      </p:sp>
      <p:pic>
        <p:nvPicPr>
          <p:cNvPr id="9" name="Picture 8"/>
          <p:cNvPicPr>
            <a:picLocks noChangeAspect="1"/>
          </p:cNvPicPr>
          <p:nvPr/>
        </p:nvPicPr>
        <p:blipFill rotWithShape="1">
          <a:blip r:embed="rId2"/>
          <a:srcRect r="73256"/>
          <a:stretch/>
        </p:blipFill>
        <p:spPr>
          <a:xfrm>
            <a:off x="8686800" y="6456627"/>
            <a:ext cx="457200" cy="401373"/>
          </a:xfrm>
          <a:prstGeom prst="rect">
            <a:avLst/>
          </a:prstGeom>
        </p:spPr>
      </p:pic>
      <p:sp>
        <p:nvSpPr>
          <p:cNvPr id="11" name="TextBox 10"/>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Tree>
    <p:extLst>
      <p:ext uri="{BB962C8B-B14F-4D97-AF65-F5344CB8AC3E}">
        <p14:creationId xmlns:p14="http://schemas.microsoft.com/office/powerpoint/2010/main" val="13608610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455677"/>
            <a:ext cx="3905885" cy="513080"/>
          </a:xfrm>
          <a:prstGeom prst="rect">
            <a:avLst/>
          </a:prstGeom>
        </p:spPr>
        <p:txBody>
          <a:bodyPr vert="horz" wrap="square" lIns="0" tIns="12700" rIns="0" bIns="0" rtlCol="0">
            <a:spAutoFit/>
          </a:bodyPr>
          <a:lstStyle/>
          <a:p>
            <a:pPr marL="12700">
              <a:lnSpc>
                <a:spcPct val="100000"/>
              </a:lnSpc>
              <a:spcBef>
                <a:spcPts val="100"/>
              </a:spcBef>
            </a:pPr>
            <a:r>
              <a:rPr b="1" dirty="0">
                <a:solidFill>
                  <a:srgbClr val="333399"/>
                </a:solidFill>
                <a:latin typeface="Arial"/>
                <a:cs typeface="Arial"/>
              </a:rPr>
              <a:t>VHDL </a:t>
            </a:r>
            <a:r>
              <a:rPr b="1" spc="-5" dirty="0">
                <a:solidFill>
                  <a:srgbClr val="333399"/>
                </a:solidFill>
                <a:latin typeface="Arial"/>
                <a:cs typeface="Arial"/>
              </a:rPr>
              <a:t>Design</a:t>
            </a:r>
            <a:r>
              <a:rPr b="1" spc="-100" dirty="0">
                <a:solidFill>
                  <a:srgbClr val="333399"/>
                </a:solidFill>
                <a:latin typeface="Arial"/>
                <a:cs typeface="Arial"/>
              </a:rPr>
              <a:t> </a:t>
            </a:r>
            <a:r>
              <a:rPr b="1" spc="-5" dirty="0">
                <a:solidFill>
                  <a:srgbClr val="333399"/>
                </a:solidFill>
                <a:latin typeface="Arial"/>
                <a:cs typeface="Arial"/>
              </a:rPr>
              <a:t>Styles</a:t>
            </a:r>
          </a:p>
        </p:txBody>
      </p:sp>
      <p:sp>
        <p:nvSpPr>
          <p:cNvPr id="3" name="object 3"/>
          <p:cNvSpPr txBox="1"/>
          <p:nvPr/>
        </p:nvSpPr>
        <p:spPr>
          <a:xfrm>
            <a:off x="3241039" y="3869435"/>
            <a:ext cx="1958975" cy="635000"/>
          </a:xfrm>
          <a:prstGeom prst="rect">
            <a:avLst/>
          </a:prstGeom>
        </p:spPr>
        <p:txBody>
          <a:bodyPr vert="horz" wrap="square" lIns="0" tIns="12700" rIns="0" bIns="0" rtlCol="0">
            <a:spAutoFit/>
          </a:bodyPr>
          <a:lstStyle/>
          <a:p>
            <a:pPr marL="12700" marR="5080">
              <a:lnSpc>
                <a:spcPct val="100000"/>
              </a:lnSpc>
              <a:spcBef>
                <a:spcPts val="100"/>
              </a:spcBef>
            </a:pPr>
            <a:r>
              <a:rPr sz="2000" i="1" spc="-5" dirty="0">
                <a:solidFill>
                  <a:srgbClr val="402000"/>
                </a:solidFill>
                <a:latin typeface="Arial"/>
                <a:cs typeface="Arial"/>
              </a:rPr>
              <a:t>Components</a:t>
            </a:r>
            <a:r>
              <a:rPr sz="2000" i="1" spc="-70" dirty="0">
                <a:solidFill>
                  <a:srgbClr val="402000"/>
                </a:solidFill>
                <a:latin typeface="Arial"/>
                <a:cs typeface="Arial"/>
              </a:rPr>
              <a:t> </a:t>
            </a:r>
            <a:r>
              <a:rPr sz="2000" i="1" dirty="0">
                <a:solidFill>
                  <a:srgbClr val="402000"/>
                </a:solidFill>
                <a:latin typeface="Arial"/>
                <a:cs typeface="Arial"/>
              </a:rPr>
              <a:t>and  </a:t>
            </a:r>
            <a:r>
              <a:rPr sz="2000" i="1" spc="-5" dirty="0">
                <a:solidFill>
                  <a:srgbClr val="402000"/>
                </a:solidFill>
                <a:latin typeface="Arial"/>
                <a:cs typeface="Arial"/>
              </a:rPr>
              <a:t>interconnects</a:t>
            </a:r>
            <a:endParaRPr sz="2000">
              <a:latin typeface="Arial"/>
              <a:cs typeface="Arial"/>
            </a:endParaRPr>
          </a:p>
        </p:txBody>
      </p:sp>
      <p:sp>
        <p:nvSpPr>
          <p:cNvPr id="4" name="object 4"/>
          <p:cNvSpPr txBox="1"/>
          <p:nvPr/>
        </p:nvSpPr>
        <p:spPr>
          <a:xfrm>
            <a:off x="3355975" y="2895600"/>
            <a:ext cx="1978025" cy="859155"/>
          </a:xfrm>
          <a:prstGeom prst="rect">
            <a:avLst/>
          </a:prstGeom>
          <a:solidFill>
            <a:srgbClr val="FFCC99"/>
          </a:solidFill>
          <a:ln w="12700">
            <a:solidFill>
              <a:srgbClr val="402000"/>
            </a:solidFill>
          </a:ln>
        </p:spPr>
        <p:txBody>
          <a:bodyPr vert="horz" wrap="square" lIns="0" tIns="228600" rIns="0" bIns="0" rtlCol="0">
            <a:spAutoFit/>
          </a:bodyPr>
          <a:lstStyle/>
          <a:p>
            <a:pPr marL="328930">
              <a:lnSpc>
                <a:spcPct val="100000"/>
              </a:lnSpc>
              <a:spcBef>
                <a:spcPts val="1800"/>
              </a:spcBef>
            </a:pPr>
            <a:r>
              <a:rPr sz="2400" b="1" spc="-5" dirty="0">
                <a:solidFill>
                  <a:srgbClr val="402000"/>
                </a:solidFill>
                <a:latin typeface="Arial"/>
                <a:cs typeface="Arial"/>
              </a:rPr>
              <a:t>structural</a:t>
            </a:r>
            <a:endParaRPr sz="2400">
              <a:latin typeface="Arial"/>
              <a:cs typeface="Arial"/>
            </a:endParaRPr>
          </a:p>
        </p:txBody>
      </p:sp>
      <p:sp>
        <p:nvSpPr>
          <p:cNvPr id="5" name="object 5"/>
          <p:cNvSpPr txBox="1"/>
          <p:nvPr/>
        </p:nvSpPr>
        <p:spPr>
          <a:xfrm>
            <a:off x="3253956" y="1453388"/>
            <a:ext cx="1950720" cy="760095"/>
          </a:xfrm>
          <a:prstGeom prst="rect">
            <a:avLst/>
          </a:prstGeom>
        </p:spPr>
        <p:txBody>
          <a:bodyPr vert="horz" wrap="square" lIns="0" tIns="9525" rIns="0" bIns="0" rtlCol="0">
            <a:spAutoFit/>
          </a:bodyPr>
          <a:lstStyle/>
          <a:p>
            <a:pPr marL="567690" marR="5080" indent="-555625">
              <a:lnSpc>
                <a:spcPct val="100800"/>
              </a:lnSpc>
              <a:spcBef>
                <a:spcPts val="75"/>
              </a:spcBef>
            </a:pPr>
            <a:r>
              <a:rPr sz="2400" b="1" spc="-5" dirty="0">
                <a:solidFill>
                  <a:srgbClr val="402000"/>
                </a:solidFill>
                <a:latin typeface="Arial"/>
                <a:cs typeface="Arial"/>
              </a:rPr>
              <a:t>VHDL</a:t>
            </a:r>
            <a:r>
              <a:rPr sz="2400" b="1" spc="-120" dirty="0">
                <a:solidFill>
                  <a:srgbClr val="402000"/>
                </a:solidFill>
                <a:latin typeface="Arial"/>
                <a:cs typeface="Arial"/>
              </a:rPr>
              <a:t> </a:t>
            </a:r>
            <a:r>
              <a:rPr sz="2400" b="1" spc="-5" dirty="0">
                <a:solidFill>
                  <a:srgbClr val="402000"/>
                </a:solidFill>
                <a:latin typeface="Arial"/>
                <a:cs typeface="Arial"/>
              </a:rPr>
              <a:t>Design  Styles</a:t>
            </a:r>
            <a:endParaRPr sz="2400">
              <a:latin typeface="Arial"/>
              <a:cs typeface="Arial"/>
            </a:endParaRPr>
          </a:p>
        </p:txBody>
      </p:sp>
      <p:sp>
        <p:nvSpPr>
          <p:cNvPr id="6" name="object 6"/>
          <p:cNvSpPr/>
          <p:nvPr/>
        </p:nvSpPr>
        <p:spPr>
          <a:xfrm>
            <a:off x="609600" y="1397000"/>
            <a:ext cx="5740400" cy="4476750"/>
          </a:xfrm>
          <a:custGeom>
            <a:avLst/>
            <a:gdLst/>
            <a:ahLst/>
            <a:cxnLst/>
            <a:rect l="l" t="t" r="r" b="b"/>
            <a:pathLst>
              <a:path w="5740400" h="4476750">
                <a:moveTo>
                  <a:pt x="0" y="2238371"/>
                </a:moveTo>
                <a:lnTo>
                  <a:pt x="496" y="2196319"/>
                </a:lnTo>
                <a:lnTo>
                  <a:pt x="1979" y="2154455"/>
                </a:lnTo>
                <a:lnTo>
                  <a:pt x="4441" y="2112786"/>
                </a:lnTo>
                <a:lnTo>
                  <a:pt x="7872" y="2071318"/>
                </a:lnTo>
                <a:lnTo>
                  <a:pt x="12264" y="2030059"/>
                </a:lnTo>
                <a:lnTo>
                  <a:pt x="17609" y="1989015"/>
                </a:lnTo>
                <a:lnTo>
                  <a:pt x="23897" y="1948193"/>
                </a:lnTo>
                <a:lnTo>
                  <a:pt x="31120" y="1907600"/>
                </a:lnTo>
                <a:lnTo>
                  <a:pt x="39269" y="1867242"/>
                </a:lnTo>
                <a:lnTo>
                  <a:pt x="48336" y="1827127"/>
                </a:lnTo>
                <a:lnTo>
                  <a:pt x="58312" y="1787260"/>
                </a:lnTo>
                <a:lnTo>
                  <a:pt x="69188" y="1747649"/>
                </a:lnTo>
                <a:lnTo>
                  <a:pt x="80955" y="1708301"/>
                </a:lnTo>
                <a:lnTo>
                  <a:pt x="93606" y="1669222"/>
                </a:lnTo>
                <a:lnTo>
                  <a:pt x="107131" y="1630419"/>
                </a:lnTo>
                <a:lnTo>
                  <a:pt x="121521" y="1591899"/>
                </a:lnTo>
                <a:lnTo>
                  <a:pt x="136768" y="1553668"/>
                </a:lnTo>
                <a:lnTo>
                  <a:pt x="152863" y="1515734"/>
                </a:lnTo>
                <a:lnTo>
                  <a:pt x="169798" y="1478102"/>
                </a:lnTo>
                <a:lnTo>
                  <a:pt x="187564" y="1440781"/>
                </a:lnTo>
                <a:lnTo>
                  <a:pt x="206152" y="1403776"/>
                </a:lnTo>
                <a:lnTo>
                  <a:pt x="225554" y="1367095"/>
                </a:lnTo>
                <a:lnTo>
                  <a:pt x="245760" y="1330743"/>
                </a:lnTo>
                <a:lnTo>
                  <a:pt x="266763" y="1294729"/>
                </a:lnTo>
                <a:lnTo>
                  <a:pt x="288553" y="1259058"/>
                </a:lnTo>
                <a:lnTo>
                  <a:pt x="311122" y="1223738"/>
                </a:lnTo>
                <a:lnTo>
                  <a:pt x="334461" y="1188775"/>
                </a:lnTo>
                <a:lnTo>
                  <a:pt x="358562" y="1154175"/>
                </a:lnTo>
                <a:lnTo>
                  <a:pt x="383415" y="1119947"/>
                </a:lnTo>
                <a:lnTo>
                  <a:pt x="409013" y="1086096"/>
                </a:lnTo>
                <a:lnTo>
                  <a:pt x="435346" y="1052629"/>
                </a:lnTo>
                <a:lnTo>
                  <a:pt x="462406" y="1019553"/>
                </a:lnTo>
                <a:lnTo>
                  <a:pt x="490184" y="986875"/>
                </a:lnTo>
                <a:lnTo>
                  <a:pt x="518672" y="954602"/>
                </a:lnTo>
                <a:lnTo>
                  <a:pt x="547860" y="922739"/>
                </a:lnTo>
                <a:lnTo>
                  <a:pt x="577741" y="891295"/>
                </a:lnTo>
                <a:lnTo>
                  <a:pt x="608305" y="860276"/>
                </a:lnTo>
                <a:lnTo>
                  <a:pt x="639544" y="829688"/>
                </a:lnTo>
                <a:lnTo>
                  <a:pt x="671448" y="799538"/>
                </a:lnTo>
                <a:lnTo>
                  <a:pt x="704011" y="769834"/>
                </a:lnTo>
                <a:lnTo>
                  <a:pt x="737222" y="740581"/>
                </a:lnTo>
                <a:lnTo>
                  <a:pt x="771073" y="711787"/>
                </a:lnTo>
                <a:lnTo>
                  <a:pt x="805556" y="683459"/>
                </a:lnTo>
                <a:lnTo>
                  <a:pt x="840661" y="655602"/>
                </a:lnTo>
                <a:lnTo>
                  <a:pt x="876381" y="628225"/>
                </a:lnTo>
                <a:lnTo>
                  <a:pt x="912706" y="601333"/>
                </a:lnTo>
                <a:lnTo>
                  <a:pt x="949627" y="574934"/>
                </a:lnTo>
                <a:lnTo>
                  <a:pt x="987137" y="549033"/>
                </a:lnTo>
                <a:lnTo>
                  <a:pt x="1025226" y="523639"/>
                </a:lnTo>
                <a:lnTo>
                  <a:pt x="1063886" y="498758"/>
                </a:lnTo>
                <a:lnTo>
                  <a:pt x="1103108" y="474396"/>
                </a:lnTo>
                <a:lnTo>
                  <a:pt x="1142883" y="450560"/>
                </a:lnTo>
                <a:lnTo>
                  <a:pt x="1183204" y="427257"/>
                </a:lnTo>
                <a:lnTo>
                  <a:pt x="1224060" y="404494"/>
                </a:lnTo>
                <a:lnTo>
                  <a:pt x="1265443" y="382278"/>
                </a:lnTo>
                <a:lnTo>
                  <a:pt x="1307345" y="360614"/>
                </a:lnTo>
                <a:lnTo>
                  <a:pt x="1349757" y="339511"/>
                </a:lnTo>
                <a:lnTo>
                  <a:pt x="1392671" y="318975"/>
                </a:lnTo>
                <a:lnTo>
                  <a:pt x="1436077" y="299012"/>
                </a:lnTo>
                <a:lnTo>
                  <a:pt x="1479968" y="279630"/>
                </a:lnTo>
                <a:lnTo>
                  <a:pt x="1524333" y="260835"/>
                </a:lnTo>
                <a:lnTo>
                  <a:pt x="1569166" y="242633"/>
                </a:lnTo>
                <a:lnTo>
                  <a:pt x="1614456" y="225032"/>
                </a:lnTo>
                <a:lnTo>
                  <a:pt x="1660196" y="208039"/>
                </a:lnTo>
                <a:lnTo>
                  <a:pt x="1706376" y="191660"/>
                </a:lnTo>
                <a:lnTo>
                  <a:pt x="1752988" y="175901"/>
                </a:lnTo>
                <a:lnTo>
                  <a:pt x="1800024" y="160771"/>
                </a:lnTo>
                <a:lnTo>
                  <a:pt x="1847474" y="146275"/>
                </a:lnTo>
                <a:lnTo>
                  <a:pt x="1895330" y="132420"/>
                </a:lnTo>
                <a:lnTo>
                  <a:pt x="1943584" y="119213"/>
                </a:lnTo>
                <a:lnTo>
                  <a:pt x="1992226" y="106661"/>
                </a:lnTo>
                <a:lnTo>
                  <a:pt x="2041248" y="94770"/>
                </a:lnTo>
                <a:lnTo>
                  <a:pt x="2090642" y="83547"/>
                </a:lnTo>
                <a:lnTo>
                  <a:pt x="2140398" y="73000"/>
                </a:lnTo>
                <a:lnTo>
                  <a:pt x="2190508" y="63134"/>
                </a:lnTo>
                <a:lnTo>
                  <a:pt x="2240963" y="53957"/>
                </a:lnTo>
                <a:lnTo>
                  <a:pt x="2291755" y="45475"/>
                </a:lnTo>
                <a:lnTo>
                  <a:pt x="2342875" y="37695"/>
                </a:lnTo>
                <a:lnTo>
                  <a:pt x="2394314" y="30624"/>
                </a:lnTo>
                <a:lnTo>
                  <a:pt x="2446063" y="24269"/>
                </a:lnTo>
                <a:lnTo>
                  <a:pt x="2498115" y="18636"/>
                </a:lnTo>
                <a:lnTo>
                  <a:pt x="2550460" y="13732"/>
                </a:lnTo>
                <a:lnTo>
                  <a:pt x="2603089" y="9564"/>
                </a:lnTo>
                <a:lnTo>
                  <a:pt x="2655994" y="6139"/>
                </a:lnTo>
                <a:lnTo>
                  <a:pt x="2709167" y="3463"/>
                </a:lnTo>
                <a:lnTo>
                  <a:pt x="2762598" y="1543"/>
                </a:lnTo>
                <a:lnTo>
                  <a:pt x="2816279" y="387"/>
                </a:lnTo>
                <a:lnTo>
                  <a:pt x="2870201" y="0"/>
                </a:lnTo>
                <a:lnTo>
                  <a:pt x="2924123" y="387"/>
                </a:lnTo>
                <a:lnTo>
                  <a:pt x="2977804" y="1543"/>
                </a:lnTo>
                <a:lnTo>
                  <a:pt x="3031235" y="3463"/>
                </a:lnTo>
                <a:lnTo>
                  <a:pt x="3084408" y="6139"/>
                </a:lnTo>
                <a:lnTo>
                  <a:pt x="3137313" y="9564"/>
                </a:lnTo>
                <a:lnTo>
                  <a:pt x="3189943" y="13732"/>
                </a:lnTo>
                <a:lnTo>
                  <a:pt x="3242287" y="18636"/>
                </a:lnTo>
                <a:lnTo>
                  <a:pt x="3294339" y="24269"/>
                </a:lnTo>
                <a:lnTo>
                  <a:pt x="3346089" y="30624"/>
                </a:lnTo>
                <a:lnTo>
                  <a:pt x="3397528" y="37695"/>
                </a:lnTo>
                <a:lnTo>
                  <a:pt x="3448648" y="45475"/>
                </a:lnTo>
                <a:lnTo>
                  <a:pt x="3499439" y="53957"/>
                </a:lnTo>
                <a:lnTo>
                  <a:pt x="3549895" y="63134"/>
                </a:lnTo>
                <a:lnTo>
                  <a:pt x="3600005" y="73000"/>
                </a:lnTo>
                <a:lnTo>
                  <a:pt x="3649761" y="83547"/>
                </a:lnTo>
                <a:lnTo>
                  <a:pt x="3699154" y="94770"/>
                </a:lnTo>
                <a:lnTo>
                  <a:pt x="3748176" y="106661"/>
                </a:lnTo>
                <a:lnTo>
                  <a:pt x="3796818" y="119213"/>
                </a:lnTo>
                <a:lnTo>
                  <a:pt x="3845072" y="132420"/>
                </a:lnTo>
                <a:lnTo>
                  <a:pt x="3892928" y="146275"/>
                </a:lnTo>
                <a:lnTo>
                  <a:pt x="3940378" y="160771"/>
                </a:lnTo>
                <a:lnTo>
                  <a:pt x="3987414" y="175901"/>
                </a:lnTo>
                <a:lnTo>
                  <a:pt x="4034026" y="191660"/>
                </a:lnTo>
                <a:lnTo>
                  <a:pt x="4080207" y="208039"/>
                </a:lnTo>
                <a:lnTo>
                  <a:pt x="4125946" y="225032"/>
                </a:lnTo>
                <a:lnTo>
                  <a:pt x="4171237" y="242633"/>
                </a:lnTo>
                <a:lnTo>
                  <a:pt x="4216069" y="260835"/>
                </a:lnTo>
                <a:lnTo>
                  <a:pt x="4260435" y="279630"/>
                </a:lnTo>
                <a:lnTo>
                  <a:pt x="4304325" y="299012"/>
                </a:lnTo>
                <a:lnTo>
                  <a:pt x="4347731" y="318975"/>
                </a:lnTo>
                <a:lnTo>
                  <a:pt x="4390645" y="339511"/>
                </a:lnTo>
                <a:lnTo>
                  <a:pt x="4433057" y="360614"/>
                </a:lnTo>
                <a:lnTo>
                  <a:pt x="4474959" y="382278"/>
                </a:lnTo>
                <a:lnTo>
                  <a:pt x="4516343" y="404494"/>
                </a:lnTo>
                <a:lnTo>
                  <a:pt x="4557199" y="427257"/>
                </a:lnTo>
                <a:lnTo>
                  <a:pt x="4597519" y="450560"/>
                </a:lnTo>
                <a:lnTo>
                  <a:pt x="4637294" y="474396"/>
                </a:lnTo>
                <a:lnTo>
                  <a:pt x="4676516" y="498758"/>
                </a:lnTo>
                <a:lnTo>
                  <a:pt x="4715176" y="523639"/>
                </a:lnTo>
                <a:lnTo>
                  <a:pt x="4753265" y="549033"/>
                </a:lnTo>
                <a:lnTo>
                  <a:pt x="4790775" y="574934"/>
                </a:lnTo>
                <a:lnTo>
                  <a:pt x="4827697" y="601333"/>
                </a:lnTo>
                <a:lnTo>
                  <a:pt x="4864022" y="628225"/>
                </a:lnTo>
                <a:lnTo>
                  <a:pt x="4899741" y="655602"/>
                </a:lnTo>
                <a:lnTo>
                  <a:pt x="4934846" y="683459"/>
                </a:lnTo>
                <a:lnTo>
                  <a:pt x="4969329" y="711787"/>
                </a:lnTo>
                <a:lnTo>
                  <a:pt x="5003180" y="740581"/>
                </a:lnTo>
                <a:lnTo>
                  <a:pt x="5036391" y="769834"/>
                </a:lnTo>
                <a:lnTo>
                  <a:pt x="5068954" y="799538"/>
                </a:lnTo>
                <a:lnTo>
                  <a:pt x="5100859" y="829688"/>
                </a:lnTo>
                <a:lnTo>
                  <a:pt x="5132098" y="860276"/>
                </a:lnTo>
                <a:lnTo>
                  <a:pt x="5162661" y="891295"/>
                </a:lnTo>
                <a:lnTo>
                  <a:pt x="5192542" y="922739"/>
                </a:lnTo>
                <a:lnTo>
                  <a:pt x="5221730" y="954602"/>
                </a:lnTo>
                <a:lnTo>
                  <a:pt x="5250218" y="986875"/>
                </a:lnTo>
                <a:lnTo>
                  <a:pt x="5277996" y="1019553"/>
                </a:lnTo>
                <a:lnTo>
                  <a:pt x="5305056" y="1052629"/>
                </a:lnTo>
                <a:lnTo>
                  <a:pt x="5331389" y="1086096"/>
                </a:lnTo>
                <a:lnTo>
                  <a:pt x="5356987" y="1119947"/>
                </a:lnTo>
                <a:lnTo>
                  <a:pt x="5381840" y="1154175"/>
                </a:lnTo>
                <a:lnTo>
                  <a:pt x="5405941" y="1188775"/>
                </a:lnTo>
                <a:lnTo>
                  <a:pt x="5429280" y="1223738"/>
                </a:lnTo>
                <a:lnTo>
                  <a:pt x="5451849" y="1259058"/>
                </a:lnTo>
                <a:lnTo>
                  <a:pt x="5473639" y="1294729"/>
                </a:lnTo>
                <a:lnTo>
                  <a:pt x="5494642" y="1330743"/>
                </a:lnTo>
                <a:lnTo>
                  <a:pt x="5514848" y="1367095"/>
                </a:lnTo>
                <a:lnTo>
                  <a:pt x="5534250" y="1403776"/>
                </a:lnTo>
                <a:lnTo>
                  <a:pt x="5552838" y="1440781"/>
                </a:lnTo>
                <a:lnTo>
                  <a:pt x="5570604" y="1478102"/>
                </a:lnTo>
                <a:lnTo>
                  <a:pt x="5587539" y="1515734"/>
                </a:lnTo>
                <a:lnTo>
                  <a:pt x="5603634" y="1553668"/>
                </a:lnTo>
                <a:lnTo>
                  <a:pt x="5618881" y="1591899"/>
                </a:lnTo>
                <a:lnTo>
                  <a:pt x="5633272" y="1630419"/>
                </a:lnTo>
                <a:lnTo>
                  <a:pt x="5646796" y="1669222"/>
                </a:lnTo>
                <a:lnTo>
                  <a:pt x="5659447" y="1708301"/>
                </a:lnTo>
                <a:lnTo>
                  <a:pt x="5671215" y="1747649"/>
                </a:lnTo>
                <a:lnTo>
                  <a:pt x="5682091" y="1787260"/>
                </a:lnTo>
                <a:lnTo>
                  <a:pt x="5692066" y="1827127"/>
                </a:lnTo>
                <a:lnTo>
                  <a:pt x="5701133" y="1867242"/>
                </a:lnTo>
                <a:lnTo>
                  <a:pt x="5709282" y="1907600"/>
                </a:lnTo>
                <a:lnTo>
                  <a:pt x="5716505" y="1948193"/>
                </a:lnTo>
                <a:lnTo>
                  <a:pt x="5722794" y="1989015"/>
                </a:lnTo>
                <a:lnTo>
                  <a:pt x="5728138" y="2030059"/>
                </a:lnTo>
                <a:lnTo>
                  <a:pt x="5732530" y="2071318"/>
                </a:lnTo>
                <a:lnTo>
                  <a:pt x="5735961" y="2112786"/>
                </a:lnTo>
                <a:lnTo>
                  <a:pt x="5738423" y="2154455"/>
                </a:lnTo>
                <a:lnTo>
                  <a:pt x="5739906" y="2196319"/>
                </a:lnTo>
                <a:lnTo>
                  <a:pt x="5740403" y="2238371"/>
                </a:lnTo>
                <a:lnTo>
                  <a:pt x="5739906" y="2280423"/>
                </a:lnTo>
                <a:lnTo>
                  <a:pt x="5738423" y="2322287"/>
                </a:lnTo>
                <a:lnTo>
                  <a:pt x="5735961" y="2363956"/>
                </a:lnTo>
                <a:lnTo>
                  <a:pt x="5732530" y="2405423"/>
                </a:lnTo>
                <a:lnTo>
                  <a:pt x="5728138" y="2446682"/>
                </a:lnTo>
                <a:lnTo>
                  <a:pt x="5722794" y="2487726"/>
                </a:lnTo>
                <a:lnTo>
                  <a:pt x="5716505" y="2528548"/>
                </a:lnTo>
                <a:lnTo>
                  <a:pt x="5709282" y="2569142"/>
                </a:lnTo>
                <a:lnTo>
                  <a:pt x="5701133" y="2609499"/>
                </a:lnTo>
                <a:lnTo>
                  <a:pt x="5692066" y="2649615"/>
                </a:lnTo>
                <a:lnTo>
                  <a:pt x="5682091" y="2689482"/>
                </a:lnTo>
                <a:lnTo>
                  <a:pt x="5671215" y="2729093"/>
                </a:lnTo>
                <a:lnTo>
                  <a:pt x="5659447" y="2768441"/>
                </a:lnTo>
                <a:lnTo>
                  <a:pt x="5646796" y="2807520"/>
                </a:lnTo>
                <a:lnTo>
                  <a:pt x="5633272" y="2846323"/>
                </a:lnTo>
                <a:lnTo>
                  <a:pt x="5618881" y="2884844"/>
                </a:lnTo>
                <a:lnTo>
                  <a:pt x="5603634" y="2923075"/>
                </a:lnTo>
                <a:lnTo>
                  <a:pt x="5587539" y="2961009"/>
                </a:lnTo>
                <a:lnTo>
                  <a:pt x="5570604" y="2998640"/>
                </a:lnTo>
                <a:lnTo>
                  <a:pt x="5552838" y="3035962"/>
                </a:lnTo>
                <a:lnTo>
                  <a:pt x="5534250" y="3072967"/>
                </a:lnTo>
                <a:lnTo>
                  <a:pt x="5514848" y="3109648"/>
                </a:lnTo>
                <a:lnTo>
                  <a:pt x="5494642" y="3146000"/>
                </a:lnTo>
                <a:lnTo>
                  <a:pt x="5473639" y="3182014"/>
                </a:lnTo>
                <a:lnTo>
                  <a:pt x="5451849" y="3217685"/>
                </a:lnTo>
                <a:lnTo>
                  <a:pt x="5429280" y="3253006"/>
                </a:lnTo>
                <a:lnTo>
                  <a:pt x="5405941" y="3287969"/>
                </a:lnTo>
                <a:lnTo>
                  <a:pt x="5381840" y="3322569"/>
                </a:lnTo>
                <a:lnTo>
                  <a:pt x="5356987" y="3356797"/>
                </a:lnTo>
                <a:lnTo>
                  <a:pt x="5331389" y="3390648"/>
                </a:lnTo>
                <a:lnTo>
                  <a:pt x="5305056" y="3424115"/>
                </a:lnTo>
                <a:lnTo>
                  <a:pt x="5277996" y="3457191"/>
                </a:lnTo>
                <a:lnTo>
                  <a:pt x="5250218" y="3489870"/>
                </a:lnTo>
                <a:lnTo>
                  <a:pt x="5221730" y="3522143"/>
                </a:lnTo>
                <a:lnTo>
                  <a:pt x="5192542" y="3554006"/>
                </a:lnTo>
                <a:lnTo>
                  <a:pt x="5162661" y="3585450"/>
                </a:lnTo>
                <a:lnTo>
                  <a:pt x="5132098" y="3616470"/>
                </a:lnTo>
                <a:lnTo>
                  <a:pt x="5100859" y="3647058"/>
                </a:lnTo>
                <a:lnTo>
                  <a:pt x="5068954" y="3677207"/>
                </a:lnTo>
                <a:lnTo>
                  <a:pt x="5036391" y="3706912"/>
                </a:lnTo>
                <a:lnTo>
                  <a:pt x="5003180" y="3736165"/>
                </a:lnTo>
                <a:lnTo>
                  <a:pt x="4969329" y="3764959"/>
                </a:lnTo>
                <a:lnTo>
                  <a:pt x="4934846" y="3793288"/>
                </a:lnTo>
                <a:lnTo>
                  <a:pt x="4899741" y="3821144"/>
                </a:lnTo>
                <a:lnTo>
                  <a:pt x="4864022" y="3848522"/>
                </a:lnTo>
                <a:lnTo>
                  <a:pt x="4827697" y="3875414"/>
                </a:lnTo>
                <a:lnTo>
                  <a:pt x="4790775" y="3901813"/>
                </a:lnTo>
                <a:lnTo>
                  <a:pt x="4753265" y="3927714"/>
                </a:lnTo>
                <a:lnTo>
                  <a:pt x="4715176" y="3953108"/>
                </a:lnTo>
                <a:lnTo>
                  <a:pt x="4676516" y="3977990"/>
                </a:lnTo>
                <a:lnTo>
                  <a:pt x="4637294" y="4002352"/>
                </a:lnTo>
                <a:lnTo>
                  <a:pt x="4597519" y="4026188"/>
                </a:lnTo>
                <a:lnTo>
                  <a:pt x="4557199" y="4049491"/>
                </a:lnTo>
                <a:lnTo>
                  <a:pt x="4516343" y="4072254"/>
                </a:lnTo>
                <a:lnTo>
                  <a:pt x="4474959" y="4094471"/>
                </a:lnTo>
                <a:lnTo>
                  <a:pt x="4433057" y="4116134"/>
                </a:lnTo>
                <a:lnTo>
                  <a:pt x="4390645" y="4137237"/>
                </a:lnTo>
                <a:lnTo>
                  <a:pt x="4347731" y="4157774"/>
                </a:lnTo>
                <a:lnTo>
                  <a:pt x="4304325" y="4177737"/>
                </a:lnTo>
                <a:lnTo>
                  <a:pt x="4260435" y="4197119"/>
                </a:lnTo>
                <a:lnTo>
                  <a:pt x="4216069" y="4215915"/>
                </a:lnTo>
                <a:lnTo>
                  <a:pt x="4171237" y="4234116"/>
                </a:lnTo>
                <a:lnTo>
                  <a:pt x="4125946" y="4251717"/>
                </a:lnTo>
                <a:lnTo>
                  <a:pt x="4080207" y="4268711"/>
                </a:lnTo>
                <a:lnTo>
                  <a:pt x="4034026" y="4285090"/>
                </a:lnTo>
                <a:lnTo>
                  <a:pt x="3987414" y="4300849"/>
                </a:lnTo>
                <a:lnTo>
                  <a:pt x="3940378" y="4315979"/>
                </a:lnTo>
                <a:lnTo>
                  <a:pt x="3892928" y="4330476"/>
                </a:lnTo>
                <a:lnTo>
                  <a:pt x="3845072" y="4344331"/>
                </a:lnTo>
                <a:lnTo>
                  <a:pt x="3796818" y="4357538"/>
                </a:lnTo>
                <a:lnTo>
                  <a:pt x="3748176" y="4370090"/>
                </a:lnTo>
                <a:lnTo>
                  <a:pt x="3699154" y="4381981"/>
                </a:lnTo>
                <a:lnTo>
                  <a:pt x="3649761" y="4393203"/>
                </a:lnTo>
                <a:lnTo>
                  <a:pt x="3600005" y="4403751"/>
                </a:lnTo>
                <a:lnTo>
                  <a:pt x="3549895" y="4413617"/>
                </a:lnTo>
                <a:lnTo>
                  <a:pt x="3499439" y="4422794"/>
                </a:lnTo>
                <a:lnTo>
                  <a:pt x="3448648" y="4431276"/>
                </a:lnTo>
                <a:lnTo>
                  <a:pt x="3397528" y="4439056"/>
                </a:lnTo>
                <a:lnTo>
                  <a:pt x="3346089" y="4446127"/>
                </a:lnTo>
                <a:lnTo>
                  <a:pt x="3294339" y="4452482"/>
                </a:lnTo>
                <a:lnTo>
                  <a:pt x="3242287" y="4458115"/>
                </a:lnTo>
                <a:lnTo>
                  <a:pt x="3189943" y="4463019"/>
                </a:lnTo>
                <a:lnTo>
                  <a:pt x="3137313" y="4467187"/>
                </a:lnTo>
                <a:lnTo>
                  <a:pt x="3084408" y="4470612"/>
                </a:lnTo>
                <a:lnTo>
                  <a:pt x="3031235" y="4473288"/>
                </a:lnTo>
                <a:lnTo>
                  <a:pt x="2977804" y="4475208"/>
                </a:lnTo>
                <a:lnTo>
                  <a:pt x="2924123" y="4476365"/>
                </a:lnTo>
                <a:lnTo>
                  <a:pt x="2870201" y="4476752"/>
                </a:lnTo>
                <a:lnTo>
                  <a:pt x="2816279" y="4476365"/>
                </a:lnTo>
                <a:lnTo>
                  <a:pt x="2762598" y="4475208"/>
                </a:lnTo>
                <a:lnTo>
                  <a:pt x="2709167" y="4473288"/>
                </a:lnTo>
                <a:lnTo>
                  <a:pt x="2655994" y="4470612"/>
                </a:lnTo>
                <a:lnTo>
                  <a:pt x="2603089" y="4467187"/>
                </a:lnTo>
                <a:lnTo>
                  <a:pt x="2550460" y="4463019"/>
                </a:lnTo>
                <a:lnTo>
                  <a:pt x="2498115" y="4458115"/>
                </a:lnTo>
                <a:lnTo>
                  <a:pt x="2446063" y="4452482"/>
                </a:lnTo>
                <a:lnTo>
                  <a:pt x="2394314" y="4446127"/>
                </a:lnTo>
                <a:lnTo>
                  <a:pt x="2342875" y="4439056"/>
                </a:lnTo>
                <a:lnTo>
                  <a:pt x="2291755" y="4431276"/>
                </a:lnTo>
                <a:lnTo>
                  <a:pt x="2240963" y="4422794"/>
                </a:lnTo>
                <a:lnTo>
                  <a:pt x="2190508" y="4413617"/>
                </a:lnTo>
                <a:lnTo>
                  <a:pt x="2140398" y="4403751"/>
                </a:lnTo>
                <a:lnTo>
                  <a:pt x="2090642" y="4393203"/>
                </a:lnTo>
                <a:lnTo>
                  <a:pt x="2041248" y="4381981"/>
                </a:lnTo>
                <a:lnTo>
                  <a:pt x="1992226" y="4370090"/>
                </a:lnTo>
                <a:lnTo>
                  <a:pt x="1943584" y="4357538"/>
                </a:lnTo>
                <a:lnTo>
                  <a:pt x="1895330" y="4344331"/>
                </a:lnTo>
                <a:lnTo>
                  <a:pt x="1847474" y="4330476"/>
                </a:lnTo>
                <a:lnTo>
                  <a:pt x="1800024" y="4315979"/>
                </a:lnTo>
                <a:lnTo>
                  <a:pt x="1752988" y="4300849"/>
                </a:lnTo>
                <a:lnTo>
                  <a:pt x="1706376" y="4285090"/>
                </a:lnTo>
                <a:lnTo>
                  <a:pt x="1660196" y="4268711"/>
                </a:lnTo>
                <a:lnTo>
                  <a:pt x="1614456" y="4251717"/>
                </a:lnTo>
                <a:lnTo>
                  <a:pt x="1569166" y="4234116"/>
                </a:lnTo>
                <a:lnTo>
                  <a:pt x="1524333" y="4215915"/>
                </a:lnTo>
                <a:lnTo>
                  <a:pt x="1479968" y="4197119"/>
                </a:lnTo>
                <a:lnTo>
                  <a:pt x="1436077" y="4177737"/>
                </a:lnTo>
                <a:lnTo>
                  <a:pt x="1392671" y="4157774"/>
                </a:lnTo>
                <a:lnTo>
                  <a:pt x="1349757" y="4137237"/>
                </a:lnTo>
                <a:lnTo>
                  <a:pt x="1307345" y="4116134"/>
                </a:lnTo>
                <a:lnTo>
                  <a:pt x="1265443" y="4094471"/>
                </a:lnTo>
                <a:lnTo>
                  <a:pt x="1224060" y="4072254"/>
                </a:lnTo>
                <a:lnTo>
                  <a:pt x="1183204" y="4049491"/>
                </a:lnTo>
                <a:lnTo>
                  <a:pt x="1142883" y="4026188"/>
                </a:lnTo>
                <a:lnTo>
                  <a:pt x="1103108" y="4002352"/>
                </a:lnTo>
                <a:lnTo>
                  <a:pt x="1063886" y="3977990"/>
                </a:lnTo>
                <a:lnTo>
                  <a:pt x="1025226" y="3953108"/>
                </a:lnTo>
                <a:lnTo>
                  <a:pt x="987137" y="3927714"/>
                </a:lnTo>
                <a:lnTo>
                  <a:pt x="949627" y="3901813"/>
                </a:lnTo>
                <a:lnTo>
                  <a:pt x="912706" y="3875414"/>
                </a:lnTo>
                <a:lnTo>
                  <a:pt x="876381" y="3848522"/>
                </a:lnTo>
                <a:lnTo>
                  <a:pt x="840661" y="3821144"/>
                </a:lnTo>
                <a:lnTo>
                  <a:pt x="805556" y="3793288"/>
                </a:lnTo>
                <a:lnTo>
                  <a:pt x="771073" y="3764959"/>
                </a:lnTo>
                <a:lnTo>
                  <a:pt x="737222" y="3736165"/>
                </a:lnTo>
                <a:lnTo>
                  <a:pt x="704011" y="3706912"/>
                </a:lnTo>
                <a:lnTo>
                  <a:pt x="671448" y="3677207"/>
                </a:lnTo>
                <a:lnTo>
                  <a:pt x="639544" y="3647058"/>
                </a:lnTo>
                <a:lnTo>
                  <a:pt x="608305" y="3616470"/>
                </a:lnTo>
                <a:lnTo>
                  <a:pt x="577741" y="3585450"/>
                </a:lnTo>
                <a:lnTo>
                  <a:pt x="547860" y="3554006"/>
                </a:lnTo>
                <a:lnTo>
                  <a:pt x="518672" y="3522143"/>
                </a:lnTo>
                <a:lnTo>
                  <a:pt x="490184" y="3489870"/>
                </a:lnTo>
                <a:lnTo>
                  <a:pt x="462406" y="3457191"/>
                </a:lnTo>
                <a:lnTo>
                  <a:pt x="435346" y="3424115"/>
                </a:lnTo>
                <a:lnTo>
                  <a:pt x="409013" y="3390648"/>
                </a:lnTo>
                <a:lnTo>
                  <a:pt x="383415" y="3356797"/>
                </a:lnTo>
                <a:lnTo>
                  <a:pt x="358562" y="3322569"/>
                </a:lnTo>
                <a:lnTo>
                  <a:pt x="334461" y="3287969"/>
                </a:lnTo>
                <a:lnTo>
                  <a:pt x="311122" y="3253006"/>
                </a:lnTo>
                <a:lnTo>
                  <a:pt x="288553" y="3217685"/>
                </a:lnTo>
                <a:lnTo>
                  <a:pt x="266763" y="3182014"/>
                </a:lnTo>
                <a:lnTo>
                  <a:pt x="245760" y="3146000"/>
                </a:lnTo>
                <a:lnTo>
                  <a:pt x="225554" y="3109648"/>
                </a:lnTo>
                <a:lnTo>
                  <a:pt x="206152" y="3072967"/>
                </a:lnTo>
                <a:lnTo>
                  <a:pt x="187564" y="3035962"/>
                </a:lnTo>
                <a:lnTo>
                  <a:pt x="169798" y="2998640"/>
                </a:lnTo>
                <a:lnTo>
                  <a:pt x="152863" y="2961009"/>
                </a:lnTo>
                <a:lnTo>
                  <a:pt x="136768" y="2923075"/>
                </a:lnTo>
                <a:lnTo>
                  <a:pt x="121521" y="2884844"/>
                </a:lnTo>
                <a:lnTo>
                  <a:pt x="107131" y="2846323"/>
                </a:lnTo>
                <a:lnTo>
                  <a:pt x="93606" y="2807520"/>
                </a:lnTo>
                <a:lnTo>
                  <a:pt x="80955" y="2768441"/>
                </a:lnTo>
                <a:lnTo>
                  <a:pt x="69188" y="2729093"/>
                </a:lnTo>
                <a:lnTo>
                  <a:pt x="58312" y="2689482"/>
                </a:lnTo>
                <a:lnTo>
                  <a:pt x="48336" y="2649615"/>
                </a:lnTo>
                <a:lnTo>
                  <a:pt x="39269" y="2609499"/>
                </a:lnTo>
                <a:lnTo>
                  <a:pt x="31120" y="2569142"/>
                </a:lnTo>
                <a:lnTo>
                  <a:pt x="23897" y="2528548"/>
                </a:lnTo>
                <a:lnTo>
                  <a:pt x="17609" y="2487726"/>
                </a:lnTo>
                <a:lnTo>
                  <a:pt x="12264" y="2446682"/>
                </a:lnTo>
                <a:lnTo>
                  <a:pt x="7872" y="2405423"/>
                </a:lnTo>
                <a:lnTo>
                  <a:pt x="4441" y="2363956"/>
                </a:lnTo>
                <a:lnTo>
                  <a:pt x="1979" y="2322287"/>
                </a:lnTo>
                <a:lnTo>
                  <a:pt x="496" y="2280423"/>
                </a:lnTo>
                <a:lnTo>
                  <a:pt x="0" y="2238371"/>
                </a:lnTo>
                <a:close/>
              </a:path>
            </a:pathLst>
          </a:custGeom>
          <a:ln w="12700">
            <a:solidFill>
              <a:srgbClr val="402000"/>
            </a:solidFill>
          </a:ln>
        </p:spPr>
        <p:txBody>
          <a:bodyPr wrap="square" lIns="0" tIns="0" rIns="0" bIns="0" rtlCol="0"/>
          <a:lstStyle/>
          <a:p>
            <a:endParaRPr/>
          </a:p>
        </p:txBody>
      </p:sp>
      <p:sp>
        <p:nvSpPr>
          <p:cNvPr id="7" name="object 7"/>
          <p:cNvSpPr txBox="1"/>
          <p:nvPr/>
        </p:nvSpPr>
        <p:spPr>
          <a:xfrm>
            <a:off x="990600" y="2895600"/>
            <a:ext cx="1976755" cy="859155"/>
          </a:xfrm>
          <a:prstGeom prst="rect">
            <a:avLst/>
          </a:prstGeom>
          <a:solidFill>
            <a:srgbClr val="FFCC99"/>
          </a:solidFill>
          <a:ln w="12700">
            <a:solidFill>
              <a:srgbClr val="402000"/>
            </a:solidFill>
          </a:ln>
        </p:spPr>
        <p:txBody>
          <a:bodyPr vert="horz" wrap="square" lIns="0" tIns="231140" rIns="0" bIns="0" rtlCol="0">
            <a:spAutoFit/>
          </a:bodyPr>
          <a:lstStyle/>
          <a:p>
            <a:pPr marL="432434">
              <a:lnSpc>
                <a:spcPct val="100000"/>
              </a:lnSpc>
              <a:spcBef>
                <a:spcPts val="1820"/>
              </a:spcBef>
            </a:pPr>
            <a:r>
              <a:rPr sz="2400" b="1" spc="-5" dirty="0">
                <a:solidFill>
                  <a:srgbClr val="402000"/>
                </a:solidFill>
                <a:latin typeface="Arial"/>
                <a:cs typeface="Arial"/>
              </a:rPr>
              <a:t>dataflow</a:t>
            </a:r>
            <a:endParaRPr sz="2400">
              <a:latin typeface="Arial"/>
              <a:cs typeface="Arial"/>
            </a:endParaRPr>
          </a:p>
        </p:txBody>
      </p:sp>
      <p:sp>
        <p:nvSpPr>
          <p:cNvPr id="8" name="object 8"/>
          <p:cNvSpPr txBox="1"/>
          <p:nvPr/>
        </p:nvSpPr>
        <p:spPr>
          <a:xfrm>
            <a:off x="1140777" y="3829811"/>
            <a:ext cx="1282065" cy="635000"/>
          </a:xfrm>
          <a:prstGeom prst="rect">
            <a:avLst/>
          </a:prstGeom>
        </p:spPr>
        <p:txBody>
          <a:bodyPr vert="horz" wrap="square" lIns="0" tIns="12700" rIns="0" bIns="0" rtlCol="0">
            <a:spAutoFit/>
          </a:bodyPr>
          <a:lstStyle/>
          <a:p>
            <a:pPr marL="12700" marR="5080">
              <a:lnSpc>
                <a:spcPct val="100000"/>
              </a:lnSpc>
              <a:spcBef>
                <a:spcPts val="100"/>
              </a:spcBef>
            </a:pPr>
            <a:r>
              <a:rPr sz="2000" i="1" spc="5" dirty="0">
                <a:solidFill>
                  <a:srgbClr val="402000"/>
                </a:solidFill>
                <a:latin typeface="Arial"/>
                <a:cs typeface="Arial"/>
              </a:rPr>
              <a:t>C</a:t>
            </a:r>
            <a:r>
              <a:rPr sz="2000" i="1" dirty="0">
                <a:solidFill>
                  <a:srgbClr val="402000"/>
                </a:solidFill>
                <a:latin typeface="Arial"/>
                <a:cs typeface="Arial"/>
              </a:rPr>
              <a:t>oncu</a:t>
            </a:r>
            <a:r>
              <a:rPr sz="2000" i="1" spc="-5" dirty="0">
                <a:solidFill>
                  <a:srgbClr val="402000"/>
                </a:solidFill>
                <a:latin typeface="Arial"/>
                <a:cs typeface="Arial"/>
              </a:rPr>
              <a:t>rr</a:t>
            </a:r>
            <a:r>
              <a:rPr sz="2000" i="1" dirty="0">
                <a:solidFill>
                  <a:srgbClr val="402000"/>
                </a:solidFill>
                <a:latin typeface="Arial"/>
                <a:cs typeface="Arial"/>
              </a:rPr>
              <a:t>ent  </a:t>
            </a:r>
            <a:r>
              <a:rPr sz="2000" i="1" spc="-5" dirty="0">
                <a:solidFill>
                  <a:srgbClr val="402000"/>
                </a:solidFill>
                <a:latin typeface="Arial"/>
                <a:cs typeface="Arial"/>
              </a:rPr>
              <a:t>statements</a:t>
            </a:r>
            <a:endParaRPr sz="2000">
              <a:latin typeface="Arial"/>
              <a:cs typeface="Arial"/>
            </a:endParaRPr>
          </a:p>
        </p:txBody>
      </p:sp>
      <p:grpSp>
        <p:nvGrpSpPr>
          <p:cNvPr id="9" name="object 9"/>
          <p:cNvGrpSpPr/>
          <p:nvPr/>
        </p:nvGrpSpPr>
        <p:grpSpPr>
          <a:xfrm>
            <a:off x="5808662" y="2908300"/>
            <a:ext cx="1989455" cy="869950"/>
            <a:chOff x="5808662" y="2908300"/>
            <a:chExt cx="1989455" cy="869950"/>
          </a:xfrm>
        </p:grpSpPr>
        <p:sp>
          <p:nvSpPr>
            <p:cNvPr id="10" name="object 10"/>
            <p:cNvSpPr/>
            <p:nvPr/>
          </p:nvSpPr>
          <p:spPr>
            <a:xfrm>
              <a:off x="5815012" y="2914650"/>
              <a:ext cx="1976755" cy="857250"/>
            </a:xfrm>
            <a:custGeom>
              <a:avLst/>
              <a:gdLst/>
              <a:ahLst/>
              <a:cxnLst/>
              <a:rect l="l" t="t" r="r" b="b"/>
              <a:pathLst>
                <a:path w="1976754" h="857250">
                  <a:moveTo>
                    <a:pt x="1976437" y="0"/>
                  </a:moveTo>
                  <a:lnTo>
                    <a:pt x="0" y="0"/>
                  </a:lnTo>
                  <a:lnTo>
                    <a:pt x="0" y="857250"/>
                  </a:lnTo>
                  <a:lnTo>
                    <a:pt x="1976437" y="857250"/>
                  </a:lnTo>
                  <a:lnTo>
                    <a:pt x="1976437" y="0"/>
                  </a:lnTo>
                  <a:close/>
                </a:path>
              </a:pathLst>
            </a:custGeom>
            <a:solidFill>
              <a:srgbClr val="FFF1E3"/>
            </a:solidFill>
          </p:spPr>
          <p:txBody>
            <a:bodyPr wrap="square" lIns="0" tIns="0" rIns="0" bIns="0" rtlCol="0"/>
            <a:lstStyle/>
            <a:p>
              <a:endParaRPr/>
            </a:p>
          </p:txBody>
        </p:sp>
        <p:sp>
          <p:nvSpPr>
            <p:cNvPr id="11" name="object 11"/>
            <p:cNvSpPr/>
            <p:nvPr/>
          </p:nvSpPr>
          <p:spPr>
            <a:xfrm>
              <a:off x="5815012" y="2914650"/>
              <a:ext cx="1976755" cy="857250"/>
            </a:xfrm>
            <a:custGeom>
              <a:avLst/>
              <a:gdLst/>
              <a:ahLst/>
              <a:cxnLst/>
              <a:rect l="l" t="t" r="r" b="b"/>
              <a:pathLst>
                <a:path w="1976754" h="857250">
                  <a:moveTo>
                    <a:pt x="0" y="0"/>
                  </a:moveTo>
                  <a:lnTo>
                    <a:pt x="1976441" y="0"/>
                  </a:lnTo>
                  <a:lnTo>
                    <a:pt x="1976441" y="857250"/>
                  </a:lnTo>
                  <a:lnTo>
                    <a:pt x="0" y="857250"/>
                  </a:lnTo>
                  <a:lnTo>
                    <a:pt x="0" y="0"/>
                  </a:lnTo>
                  <a:close/>
                </a:path>
              </a:pathLst>
            </a:custGeom>
            <a:ln w="12700">
              <a:solidFill>
                <a:srgbClr val="402000"/>
              </a:solidFill>
            </a:ln>
          </p:spPr>
          <p:txBody>
            <a:bodyPr wrap="square" lIns="0" tIns="0" rIns="0" bIns="0" rtlCol="0"/>
            <a:lstStyle/>
            <a:p>
              <a:endParaRPr/>
            </a:p>
          </p:txBody>
        </p:sp>
        <p:sp>
          <p:nvSpPr>
            <p:cNvPr id="12" name="object 12"/>
            <p:cNvSpPr/>
            <p:nvPr/>
          </p:nvSpPr>
          <p:spPr>
            <a:xfrm>
              <a:off x="5815012" y="2914650"/>
              <a:ext cx="509905" cy="844550"/>
            </a:xfrm>
            <a:custGeom>
              <a:avLst/>
              <a:gdLst/>
              <a:ahLst/>
              <a:cxnLst/>
              <a:rect l="l" t="t" r="r" b="b"/>
              <a:pathLst>
                <a:path w="509904" h="844550">
                  <a:moveTo>
                    <a:pt x="509587" y="0"/>
                  </a:moveTo>
                  <a:lnTo>
                    <a:pt x="0" y="0"/>
                  </a:lnTo>
                  <a:lnTo>
                    <a:pt x="0" y="844550"/>
                  </a:lnTo>
                  <a:lnTo>
                    <a:pt x="509587" y="844550"/>
                  </a:lnTo>
                  <a:lnTo>
                    <a:pt x="509587" y="0"/>
                  </a:lnTo>
                  <a:close/>
                </a:path>
              </a:pathLst>
            </a:custGeom>
            <a:solidFill>
              <a:srgbClr val="FFCC99"/>
            </a:solidFill>
          </p:spPr>
          <p:txBody>
            <a:bodyPr wrap="square" lIns="0" tIns="0" rIns="0" bIns="0" rtlCol="0"/>
            <a:lstStyle/>
            <a:p>
              <a:endParaRPr/>
            </a:p>
          </p:txBody>
        </p:sp>
        <p:sp>
          <p:nvSpPr>
            <p:cNvPr id="13" name="object 13"/>
            <p:cNvSpPr/>
            <p:nvPr/>
          </p:nvSpPr>
          <p:spPr>
            <a:xfrm>
              <a:off x="5815012" y="2914650"/>
              <a:ext cx="509905" cy="844550"/>
            </a:xfrm>
            <a:custGeom>
              <a:avLst/>
              <a:gdLst/>
              <a:ahLst/>
              <a:cxnLst/>
              <a:rect l="l" t="t" r="r" b="b"/>
              <a:pathLst>
                <a:path w="509904" h="844550">
                  <a:moveTo>
                    <a:pt x="0" y="0"/>
                  </a:moveTo>
                  <a:lnTo>
                    <a:pt x="509587" y="0"/>
                  </a:lnTo>
                  <a:lnTo>
                    <a:pt x="509587" y="844550"/>
                  </a:lnTo>
                  <a:lnTo>
                    <a:pt x="0" y="844550"/>
                  </a:lnTo>
                  <a:lnTo>
                    <a:pt x="0" y="0"/>
                  </a:lnTo>
                  <a:close/>
                </a:path>
              </a:pathLst>
            </a:custGeom>
            <a:ln w="12700">
              <a:solidFill>
                <a:srgbClr val="402000"/>
              </a:solidFill>
            </a:ln>
          </p:spPr>
          <p:txBody>
            <a:bodyPr wrap="square" lIns="0" tIns="0" rIns="0" bIns="0" rtlCol="0"/>
            <a:lstStyle/>
            <a:p>
              <a:endParaRPr/>
            </a:p>
          </p:txBody>
        </p:sp>
      </p:grpSp>
      <p:sp>
        <p:nvSpPr>
          <p:cNvPr id="14" name="object 14"/>
          <p:cNvSpPr txBox="1"/>
          <p:nvPr/>
        </p:nvSpPr>
        <p:spPr>
          <a:xfrm>
            <a:off x="5946775" y="2916428"/>
            <a:ext cx="1735455" cy="760095"/>
          </a:xfrm>
          <a:prstGeom prst="rect">
            <a:avLst/>
          </a:prstGeom>
        </p:spPr>
        <p:txBody>
          <a:bodyPr vert="horz" wrap="square" lIns="0" tIns="9525" rIns="0" bIns="0" rtlCol="0">
            <a:spAutoFit/>
          </a:bodyPr>
          <a:lstStyle/>
          <a:p>
            <a:pPr marL="12700" marR="5080" indent="92710">
              <a:lnSpc>
                <a:spcPct val="100800"/>
              </a:lnSpc>
              <a:spcBef>
                <a:spcPts val="75"/>
              </a:spcBef>
            </a:pPr>
            <a:r>
              <a:rPr sz="2400" b="1" spc="-5" dirty="0">
                <a:solidFill>
                  <a:srgbClr val="402000"/>
                </a:solidFill>
                <a:latin typeface="Arial"/>
                <a:cs typeface="Arial"/>
              </a:rPr>
              <a:t>behavioral  </a:t>
            </a:r>
            <a:r>
              <a:rPr sz="2400" b="1" dirty="0">
                <a:solidFill>
                  <a:srgbClr val="402000"/>
                </a:solidFill>
                <a:latin typeface="Arial"/>
                <a:cs typeface="Arial"/>
              </a:rPr>
              <a:t>(se</a:t>
            </a:r>
            <a:r>
              <a:rPr sz="2400" b="1" spc="-5" dirty="0">
                <a:solidFill>
                  <a:srgbClr val="402000"/>
                </a:solidFill>
                <a:latin typeface="Arial"/>
                <a:cs typeface="Arial"/>
              </a:rPr>
              <a:t>qu</a:t>
            </a:r>
            <a:r>
              <a:rPr sz="2400" b="1" dirty="0">
                <a:solidFill>
                  <a:srgbClr val="402000"/>
                </a:solidFill>
                <a:latin typeface="Arial"/>
                <a:cs typeface="Arial"/>
              </a:rPr>
              <a:t>e</a:t>
            </a:r>
            <a:r>
              <a:rPr sz="2400" b="1" spc="-5" dirty="0">
                <a:solidFill>
                  <a:srgbClr val="402000"/>
                </a:solidFill>
                <a:latin typeface="Arial"/>
                <a:cs typeface="Arial"/>
              </a:rPr>
              <a:t>n</a:t>
            </a:r>
            <a:r>
              <a:rPr sz="2400" b="1" dirty="0">
                <a:solidFill>
                  <a:srgbClr val="402000"/>
                </a:solidFill>
                <a:latin typeface="Arial"/>
                <a:cs typeface="Arial"/>
              </a:rPr>
              <a:t>t</a:t>
            </a:r>
            <a:r>
              <a:rPr sz="2400" b="1" spc="-5" dirty="0">
                <a:solidFill>
                  <a:srgbClr val="402000"/>
                </a:solidFill>
                <a:latin typeface="Arial"/>
                <a:cs typeface="Arial"/>
              </a:rPr>
              <a:t>i</a:t>
            </a:r>
            <a:r>
              <a:rPr sz="2400" b="1" dirty="0">
                <a:solidFill>
                  <a:srgbClr val="402000"/>
                </a:solidFill>
                <a:latin typeface="Arial"/>
                <a:cs typeface="Arial"/>
              </a:rPr>
              <a:t>a</a:t>
            </a:r>
            <a:r>
              <a:rPr sz="2400" b="1" spc="-5" dirty="0">
                <a:solidFill>
                  <a:srgbClr val="402000"/>
                </a:solidFill>
                <a:latin typeface="Arial"/>
                <a:cs typeface="Arial"/>
              </a:rPr>
              <a:t>l</a:t>
            </a:r>
            <a:r>
              <a:rPr sz="2400" b="1" dirty="0">
                <a:solidFill>
                  <a:srgbClr val="402000"/>
                </a:solidFill>
                <a:latin typeface="Arial"/>
                <a:cs typeface="Arial"/>
              </a:rPr>
              <a:t>)</a:t>
            </a:r>
            <a:endParaRPr sz="2400">
              <a:latin typeface="Arial"/>
              <a:cs typeface="Arial"/>
            </a:endParaRPr>
          </a:p>
        </p:txBody>
      </p:sp>
      <p:sp>
        <p:nvSpPr>
          <p:cNvPr id="15" name="object 15"/>
          <p:cNvSpPr txBox="1"/>
          <p:nvPr/>
        </p:nvSpPr>
        <p:spPr>
          <a:xfrm>
            <a:off x="5511165" y="3829811"/>
            <a:ext cx="2790825" cy="1397000"/>
          </a:xfrm>
          <a:prstGeom prst="rect">
            <a:avLst/>
          </a:prstGeom>
        </p:spPr>
        <p:txBody>
          <a:bodyPr vert="horz" wrap="square" lIns="0" tIns="88900" rIns="0" bIns="0" rtlCol="0">
            <a:spAutoFit/>
          </a:bodyPr>
          <a:lstStyle/>
          <a:p>
            <a:pPr marL="266700">
              <a:lnSpc>
                <a:spcPct val="100000"/>
              </a:lnSpc>
              <a:spcBef>
                <a:spcPts val="700"/>
              </a:spcBef>
            </a:pPr>
            <a:r>
              <a:rPr sz="2000" i="1" spc="-5" dirty="0">
                <a:solidFill>
                  <a:srgbClr val="402000"/>
                </a:solidFill>
                <a:latin typeface="Arial"/>
                <a:cs typeface="Arial"/>
              </a:rPr>
              <a:t>Sequential</a:t>
            </a:r>
            <a:r>
              <a:rPr sz="2000" i="1" spc="-35" dirty="0">
                <a:solidFill>
                  <a:srgbClr val="402000"/>
                </a:solidFill>
                <a:latin typeface="Arial"/>
                <a:cs typeface="Arial"/>
              </a:rPr>
              <a:t> </a:t>
            </a:r>
            <a:r>
              <a:rPr sz="2000" i="1" spc="-5" dirty="0">
                <a:solidFill>
                  <a:srgbClr val="402000"/>
                </a:solidFill>
                <a:latin typeface="Arial"/>
                <a:cs typeface="Arial"/>
              </a:rPr>
              <a:t>statements</a:t>
            </a:r>
            <a:endParaRPr sz="2000">
              <a:latin typeface="Arial"/>
              <a:cs typeface="Arial"/>
            </a:endParaRPr>
          </a:p>
          <a:p>
            <a:pPr marL="171450" indent="-158750">
              <a:lnSpc>
                <a:spcPct val="100000"/>
              </a:lnSpc>
              <a:spcBef>
                <a:spcPts val="600"/>
              </a:spcBef>
              <a:buFont typeface="Arial"/>
              <a:buChar char="•"/>
              <a:tabLst>
                <a:tab pos="171450" algn="l"/>
              </a:tabLst>
            </a:pPr>
            <a:r>
              <a:rPr sz="2000" b="1" spc="-5" dirty="0">
                <a:solidFill>
                  <a:srgbClr val="402000"/>
                </a:solidFill>
                <a:latin typeface="Arial"/>
                <a:cs typeface="Arial"/>
              </a:rPr>
              <a:t>Registers</a:t>
            </a:r>
            <a:endParaRPr sz="2000">
              <a:latin typeface="Arial"/>
              <a:cs typeface="Arial"/>
            </a:endParaRPr>
          </a:p>
          <a:p>
            <a:pPr marL="171450" indent="-158750">
              <a:lnSpc>
                <a:spcPct val="100000"/>
              </a:lnSpc>
              <a:buFont typeface="Arial"/>
              <a:buChar char="•"/>
              <a:tabLst>
                <a:tab pos="171450" algn="l"/>
              </a:tabLst>
            </a:pPr>
            <a:r>
              <a:rPr sz="2000" b="1" spc="-5" dirty="0">
                <a:solidFill>
                  <a:srgbClr val="402000"/>
                </a:solidFill>
                <a:latin typeface="Arial"/>
                <a:cs typeface="Arial"/>
              </a:rPr>
              <a:t>State</a:t>
            </a:r>
            <a:r>
              <a:rPr sz="2000" b="1" spc="-20" dirty="0">
                <a:solidFill>
                  <a:srgbClr val="402000"/>
                </a:solidFill>
                <a:latin typeface="Arial"/>
                <a:cs typeface="Arial"/>
              </a:rPr>
              <a:t> </a:t>
            </a:r>
            <a:r>
              <a:rPr sz="2000" b="1" spc="-5" dirty="0">
                <a:solidFill>
                  <a:srgbClr val="402000"/>
                </a:solidFill>
                <a:latin typeface="Arial"/>
                <a:cs typeface="Arial"/>
              </a:rPr>
              <a:t>machines</a:t>
            </a:r>
            <a:endParaRPr sz="2000">
              <a:latin typeface="Arial"/>
              <a:cs typeface="Arial"/>
            </a:endParaRPr>
          </a:p>
          <a:p>
            <a:pPr marL="171450" indent="-158750">
              <a:lnSpc>
                <a:spcPct val="100000"/>
              </a:lnSpc>
              <a:buFont typeface="Arial"/>
              <a:buChar char="•"/>
              <a:tabLst>
                <a:tab pos="171450" algn="l"/>
              </a:tabLst>
            </a:pPr>
            <a:r>
              <a:rPr sz="2000" b="1" spc="-5" dirty="0">
                <a:solidFill>
                  <a:srgbClr val="402000"/>
                </a:solidFill>
                <a:latin typeface="Arial"/>
                <a:cs typeface="Arial"/>
              </a:rPr>
              <a:t>Decoders</a:t>
            </a:r>
            <a:endParaRPr sz="2000">
              <a:latin typeface="Arial"/>
              <a:cs typeface="Arial"/>
            </a:endParaRPr>
          </a:p>
        </p:txBody>
      </p:sp>
      <p:sp>
        <p:nvSpPr>
          <p:cNvPr id="16" name="object 16"/>
          <p:cNvSpPr/>
          <p:nvPr/>
        </p:nvSpPr>
        <p:spPr>
          <a:xfrm>
            <a:off x="2032000" y="1970328"/>
            <a:ext cx="4597400" cy="935355"/>
          </a:xfrm>
          <a:custGeom>
            <a:avLst/>
            <a:gdLst/>
            <a:ahLst/>
            <a:cxnLst/>
            <a:rect l="l" t="t" r="r" b="b"/>
            <a:pathLst>
              <a:path w="4597400" h="935355">
                <a:moveTo>
                  <a:pt x="1479765" y="21742"/>
                </a:moveTo>
                <a:lnTo>
                  <a:pt x="1466634" y="0"/>
                </a:lnTo>
                <a:lnTo>
                  <a:pt x="102171" y="823391"/>
                </a:lnTo>
                <a:lnTo>
                  <a:pt x="75933" y="779881"/>
                </a:lnTo>
                <a:lnTo>
                  <a:pt x="0" y="899871"/>
                </a:lnTo>
                <a:lnTo>
                  <a:pt x="141541" y="888619"/>
                </a:lnTo>
                <a:lnTo>
                  <a:pt x="119253" y="851687"/>
                </a:lnTo>
                <a:lnTo>
                  <a:pt x="115290" y="845134"/>
                </a:lnTo>
                <a:lnTo>
                  <a:pt x="1479765" y="21742"/>
                </a:lnTo>
                <a:close/>
              </a:path>
              <a:path w="4597400" h="935355">
                <a:moveTo>
                  <a:pt x="2385606" y="779233"/>
                </a:moveTo>
                <a:lnTo>
                  <a:pt x="2335123" y="784961"/>
                </a:lnTo>
                <a:lnTo>
                  <a:pt x="2273223" y="238048"/>
                </a:lnTo>
                <a:lnTo>
                  <a:pt x="2247976" y="240906"/>
                </a:lnTo>
                <a:lnTo>
                  <a:pt x="2309888" y="787806"/>
                </a:lnTo>
                <a:lnTo>
                  <a:pt x="2259419" y="793521"/>
                </a:lnTo>
                <a:lnTo>
                  <a:pt x="2336800" y="912571"/>
                </a:lnTo>
                <a:lnTo>
                  <a:pt x="2377846" y="800430"/>
                </a:lnTo>
                <a:lnTo>
                  <a:pt x="2385606" y="779233"/>
                </a:lnTo>
                <a:close/>
              </a:path>
              <a:path w="4597400" h="935355">
                <a:moveTo>
                  <a:pt x="4597400" y="925271"/>
                </a:moveTo>
                <a:lnTo>
                  <a:pt x="4569549" y="893038"/>
                </a:lnTo>
                <a:lnTo>
                  <a:pt x="4504588" y="817816"/>
                </a:lnTo>
                <a:lnTo>
                  <a:pt x="4485043" y="864704"/>
                </a:lnTo>
                <a:lnTo>
                  <a:pt x="2773489" y="151549"/>
                </a:lnTo>
                <a:lnTo>
                  <a:pt x="2763710" y="174993"/>
                </a:lnTo>
                <a:lnTo>
                  <a:pt x="4475277" y="888161"/>
                </a:lnTo>
                <a:lnTo>
                  <a:pt x="4455744" y="935037"/>
                </a:lnTo>
                <a:lnTo>
                  <a:pt x="4597400" y="925271"/>
                </a:lnTo>
                <a:close/>
              </a:path>
            </a:pathLst>
          </a:custGeom>
          <a:solidFill>
            <a:srgbClr val="402000"/>
          </a:solidFill>
        </p:spPr>
        <p:txBody>
          <a:bodyPr wrap="square" lIns="0" tIns="0" rIns="0" bIns="0" rtlCol="0"/>
          <a:lstStyle/>
          <a:p>
            <a:endParaRPr/>
          </a:p>
        </p:txBody>
      </p:sp>
      <p:sp>
        <p:nvSpPr>
          <p:cNvPr id="17" name="object 17"/>
          <p:cNvSpPr txBox="1"/>
          <p:nvPr/>
        </p:nvSpPr>
        <p:spPr>
          <a:xfrm>
            <a:off x="3355340" y="5812028"/>
            <a:ext cx="4652010"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402000"/>
                </a:solidFill>
                <a:latin typeface="Arial"/>
                <a:cs typeface="Arial"/>
              </a:rPr>
              <a:t>Subset </a:t>
            </a:r>
            <a:r>
              <a:rPr sz="2400" i="1" dirty="0">
                <a:solidFill>
                  <a:srgbClr val="402000"/>
                </a:solidFill>
                <a:latin typeface="Arial"/>
                <a:cs typeface="Arial"/>
              </a:rPr>
              <a:t>most </a:t>
            </a:r>
            <a:r>
              <a:rPr sz="2400" i="1" spc="-5" dirty="0">
                <a:solidFill>
                  <a:srgbClr val="402000"/>
                </a:solidFill>
                <a:latin typeface="Arial"/>
                <a:cs typeface="Arial"/>
              </a:rPr>
              <a:t>suitable for</a:t>
            </a:r>
            <a:r>
              <a:rPr sz="2400" i="1" spc="-15" dirty="0">
                <a:solidFill>
                  <a:srgbClr val="402000"/>
                </a:solidFill>
                <a:latin typeface="Arial"/>
                <a:cs typeface="Arial"/>
              </a:rPr>
              <a:t> </a:t>
            </a:r>
            <a:r>
              <a:rPr sz="2400" i="1" spc="-5" dirty="0">
                <a:solidFill>
                  <a:srgbClr val="402000"/>
                </a:solidFill>
                <a:latin typeface="Arial"/>
                <a:cs typeface="Arial"/>
              </a:rPr>
              <a:t>synthesis</a:t>
            </a:r>
            <a:endParaRPr sz="2400">
              <a:latin typeface="Arial"/>
              <a:cs typeface="Arial"/>
            </a:endParaRPr>
          </a:p>
        </p:txBody>
      </p:sp>
      <p:sp>
        <p:nvSpPr>
          <p:cNvPr id="19" name="object 19"/>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40</a:t>
            </a:fld>
            <a:endParaRPr dirty="0"/>
          </a:p>
        </p:txBody>
      </p:sp>
      <p:sp>
        <p:nvSpPr>
          <p:cNvPr id="18" name="object 18"/>
          <p:cNvSpPr txBox="1"/>
          <p:nvPr/>
        </p:nvSpPr>
        <p:spPr>
          <a:xfrm>
            <a:off x="6784340" y="2458212"/>
            <a:ext cx="1719580" cy="330200"/>
          </a:xfrm>
          <a:prstGeom prst="rect">
            <a:avLst/>
          </a:prstGeom>
        </p:spPr>
        <p:txBody>
          <a:bodyPr vert="horz" wrap="square" lIns="0" tIns="12700" rIns="0" bIns="0" rtlCol="0">
            <a:spAutoFit/>
          </a:bodyPr>
          <a:lstStyle/>
          <a:p>
            <a:pPr marL="171450" indent="-158750">
              <a:lnSpc>
                <a:spcPct val="100000"/>
              </a:lnSpc>
              <a:spcBef>
                <a:spcPts val="100"/>
              </a:spcBef>
              <a:buFont typeface="Arial"/>
              <a:buChar char="•"/>
              <a:tabLst>
                <a:tab pos="171450" algn="l"/>
              </a:tabLst>
            </a:pPr>
            <a:r>
              <a:rPr sz="2000" b="1" spc="-150" dirty="0">
                <a:solidFill>
                  <a:srgbClr val="402000"/>
                </a:solidFill>
                <a:latin typeface="Arial"/>
                <a:cs typeface="Arial"/>
              </a:rPr>
              <a:t>T</a:t>
            </a:r>
            <a:r>
              <a:rPr sz="2000" b="1" dirty="0">
                <a:solidFill>
                  <a:srgbClr val="402000"/>
                </a:solidFill>
                <a:latin typeface="Arial"/>
                <a:cs typeface="Arial"/>
              </a:rPr>
              <a:t>es</a:t>
            </a:r>
            <a:r>
              <a:rPr sz="2000" b="1" spc="-5" dirty="0">
                <a:solidFill>
                  <a:srgbClr val="402000"/>
                </a:solidFill>
                <a:latin typeface="Arial"/>
                <a:cs typeface="Arial"/>
              </a:rPr>
              <a:t>t</a:t>
            </a:r>
            <a:r>
              <a:rPr sz="2000" b="1" dirty="0">
                <a:solidFill>
                  <a:srgbClr val="402000"/>
                </a:solidFill>
                <a:latin typeface="Arial"/>
                <a:cs typeface="Arial"/>
              </a:rPr>
              <a:t>benches</a:t>
            </a:r>
            <a:endParaRPr sz="2000">
              <a:latin typeface="Arial"/>
              <a:cs typeface="Arial"/>
            </a:endParaRPr>
          </a:p>
        </p:txBody>
      </p:sp>
    </p:spTree>
    <p:extLst>
      <p:ext uri="{BB962C8B-B14F-4D97-AF65-F5344CB8AC3E}">
        <p14:creationId xmlns:p14="http://schemas.microsoft.com/office/powerpoint/2010/main" val="1353093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325628"/>
            <a:ext cx="299783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CC"/>
                </a:solidFill>
                <a:latin typeface="Arial"/>
                <a:cs typeface="Arial"/>
              </a:rPr>
              <a:t>xor3</a:t>
            </a:r>
            <a:r>
              <a:rPr sz="3600" b="1" spc="-85" dirty="0">
                <a:solidFill>
                  <a:srgbClr val="0000CC"/>
                </a:solidFill>
                <a:latin typeface="Arial"/>
                <a:cs typeface="Arial"/>
              </a:rPr>
              <a:t> </a:t>
            </a:r>
            <a:r>
              <a:rPr sz="3600" b="1" spc="-5" dirty="0">
                <a:solidFill>
                  <a:srgbClr val="0000CC"/>
                </a:solidFill>
                <a:latin typeface="Arial"/>
                <a:cs typeface="Arial"/>
              </a:rPr>
              <a:t>Example</a:t>
            </a:r>
            <a:endParaRPr sz="3600">
              <a:latin typeface="Arial"/>
              <a:cs typeface="Arial"/>
            </a:endParaRPr>
          </a:p>
        </p:txBody>
      </p:sp>
      <p:sp>
        <p:nvSpPr>
          <p:cNvPr id="3" name="object 3"/>
          <p:cNvSpPr/>
          <p:nvPr/>
        </p:nvSpPr>
        <p:spPr>
          <a:xfrm>
            <a:off x="609600" y="3352800"/>
            <a:ext cx="7772400" cy="144303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41</a:t>
            </a:fld>
            <a:endParaRPr dirty="0"/>
          </a:p>
        </p:txBody>
      </p:sp>
    </p:spTree>
    <p:extLst>
      <p:ext uri="{BB962C8B-B14F-4D97-AF65-F5344CB8AC3E}">
        <p14:creationId xmlns:p14="http://schemas.microsoft.com/office/powerpoint/2010/main" val="21500283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3696970" cy="635000"/>
          </a:xfrm>
          <a:prstGeom prst="rect">
            <a:avLst/>
          </a:prstGeom>
        </p:spPr>
        <p:txBody>
          <a:bodyPr vert="horz" wrap="square" lIns="0" tIns="12700" rIns="0" bIns="0" rtlCol="0">
            <a:spAutoFit/>
          </a:bodyPr>
          <a:lstStyle/>
          <a:p>
            <a:pPr marL="12700">
              <a:lnSpc>
                <a:spcPct val="100000"/>
              </a:lnSpc>
              <a:spcBef>
                <a:spcPts val="100"/>
              </a:spcBef>
            </a:pPr>
            <a:r>
              <a:rPr sz="4000" spc="-5" dirty="0"/>
              <a:t>Entity</a:t>
            </a:r>
            <a:r>
              <a:rPr sz="4000" spc="-80" dirty="0"/>
              <a:t> </a:t>
            </a:r>
            <a:r>
              <a:rPr sz="4000" dirty="0"/>
              <a:t>xor3_gate</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42</a:t>
            </a:fld>
            <a:endParaRPr dirty="0"/>
          </a:p>
        </p:txBody>
      </p:sp>
      <p:sp>
        <p:nvSpPr>
          <p:cNvPr id="3" name="object 3"/>
          <p:cNvSpPr txBox="1"/>
          <p:nvPr/>
        </p:nvSpPr>
        <p:spPr>
          <a:xfrm>
            <a:off x="459740" y="1236980"/>
            <a:ext cx="4595495" cy="4862830"/>
          </a:xfrm>
          <a:prstGeom prst="rect">
            <a:avLst/>
          </a:prstGeom>
        </p:spPr>
        <p:txBody>
          <a:bodyPr vert="horz" wrap="square" lIns="0" tIns="91440" rIns="0" bIns="0" rtlCol="0">
            <a:spAutoFit/>
          </a:bodyPr>
          <a:lstStyle/>
          <a:p>
            <a:pPr marL="12700">
              <a:lnSpc>
                <a:spcPct val="100000"/>
              </a:lnSpc>
              <a:spcBef>
                <a:spcPts val="720"/>
              </a:spcBef>
            </a:pPr>
            <a:r>
              <a:rPr sz="2400" b="1" dirty="0">
                <a:solidFill>
                  <a:srgbClr val="402000"/>
                </a:solidFill>
                <a:latin typeface="Arial"/>
                <a:cs typeface="Arial"/>
              </a:rPr>
              <a:t>LIBRARY</a:t>
            </a:r>
            <a:r>
              <a:rPr sz="2400" b="1" spc="-20" dirty="0">
                <a:solidFill>
                  <a:srgbClr val="402000"/>
                </a:solidFill>
                <a:latin typeface="Arial"/>
                <a:cs typeface="Arial"/>
              </a:rPr>
              <a:t> </a:t>
            </a:r>
            <a:r>
              <a:rPr sz="2400" dirty="0">
                <a:solidFill>
                  <a:srgbClr val="402000"/>
                </a:solidFill>
                <a:latin typeface="Arial"/>
                <a:cs typeface="Arial"/>
              </a:rPr>
              <a:t>ieee;</a:t>
            </a:r>
            <a:endParaRPr sz="2400">
              <a:latin typeface="Arial"/>
              <a:cs typeface="Arial"/>
            </a:endParaRPr>
          </a:p>
          <a:p>
            <a:pPr marL="12700">
              <a:lnSpc>
                <a:spcPct val="100000"/>
              </a:lnSpc>
              <a:spcBef>
                <a:spcPts val="625"/>
              </a:spcBef>
            </a:pPr>
            <a:r>
              <a:rPr sz="2400" b="1" dirty="0">
                <a:solidFill>
                  <a:srgbClr val="402000"/>
                </a:solidFill>
                <a:latin typeface="Arial"/>
                <a:cs typeface="Arial"/>
              </a:rPr>
              <a:t>USE</a:t>
            </a:r>
            <a:r>
              <a:rPr sz="2400" b="1" spc="-10" dirty="0">
                <a:solidFill>
                  <a:srgbClr val="402000"/>
                </a:solidFill>
                <a:latin typeface="Arial"/>
                <a:cs typeface="Arial"/>
              </a:rPr>
              <a:t> </a:t>
            </a:r>
            <a:r>
              <a:rPr sz="2400" spc="-5" dirty="0">
                <a:solidFill>
                  <a:srgbClr val="402000"/>
                </a:solidFill>
                <a:latin typeface="Arial"/>
                <a:cs typeface="Arial"/>
              </a:rPr>
              <a:t>ieee.std_logic_1164.all;</a:t>
            </a:r>
            <a:endParaRPr sz="2400">
              <a:latin typeface="Arial"/>
              <a:cs typeface="Arial"/>
            </a:endParaRPr>
          </a:p>
          <a:p>
            <a:pPr>
              <a:lnSpc>
                <a:spcPct val="100000"/>
              </a:lnSpc>
              <a:spcBef>
                <a:spcPts val="50"/>
              </a:spcBef>
            </a:pPr>
            <a:endParaRPr sz="2900">
              <a:latin typeface="Arial"/>
              <a:cs typeface="Arial"/>
            </a:endParaRPr>
          </a:p>
          <a:p>
            <a:pPr marL="439420" marR="1679575" indent="-427355">
              <a:lnSpc>
                <a:spcPct val="121700"/>
              </a:lnSpc>
            </a:pPr>
            <a:r>
              <a:rPr sz="2400" b="1" spc="-5" dirty="0">
                <a:solidFill>
                  <a:srgbClr val="402000"/>
                </a:solidFill>
                <a:latin typeface="Arial"/>
                <a:cs typeface="Arial"/>
              </a:rPr>
              <a:t>ENTITY </a:t>
            </a:r>
            <a:r>
              <a:rPr sz="2400" spc="-5" dirty="0">
                <a:solidFill>
                  <a:srgbClr val="402000"/>
                </a:solidFill>
                <a:latin typeface="Arial"/>
                <a:cs typeface="Arial"/>
              </a:rPr>
              <a:t>xor3_gate</a:t>
            </a:r>
            <a:r>
              <a:rPr sz="2400" spc="-65" dirty="0">
                <a:solidFill>
                  <a:srgbClr val="402000"/>
                </a:solidFill>
                <a:latin typeface="Arial"/>
                <a:cs typeface="Arial"/>
              </a:rPr>
              <a:t> </a:t>
            </a:r>
            <a:r>
              <a:rPr sz="2400" b="1" spc="-5" dirty="0">
                <a:solidFill>
                  <a:srgbClr val="402000"/>
                </a:solidFill>
                <a:latin typeface="Arial"/>
                <a:cs typeface="Arial"/>
              </a:rPr>
              <a:t>IS  PORT</a:t>
            </a:r>
            <a:r>
              <a:rPr sz="2400" spc="-5" dirty="0">
                <a:solidFill>
                  <a:srgbClr val="402000"/>
                </a:solidFill>
                <a:latin typeface="Arial"/>
                <a:cs typeface="Arial"/>
              </a:rPr>
              <a:t>(</a:t>
            </a:r>
            <a:endParaRPr sz="2400">
              <a:latin typeface="Arial"/>
              <a:cs typeface="Arial"/>
            </a:endParaRPr>
          </a:p>
          <a:p>
            <a:pPr marL="1010919">
              <a:lnSpc>
                <a:spcPct val="100000"/>
              </a:lnSpc>
              <a:spcBef>
                <a:spcPts val="530"/>
              </a:spcBef>
            </a:pPr>
            <a:r>
              <a:rPr sz="2400" dirty="0">
                <a:solidFill>
                  <a:srgbClr val="402000"/>
                </a:solidFill>
                <a:latin typeface="Arial"/>
                <a:cs typeface="Arial"/>
              </a:rPr>
              <a:t>A : </a:t>
            </a:r>
            <a:r>
              <a:rPr sz="2400" b="1" spc="-5" dirty="0">
                <a:solidFill>
                  <a:srgbClr val="402000"/>
                </a:solidFill>
                <a:latin typeface="Arial"/>
                <a:cs typeface="Arial"/>
              </a:rPr>
              <a:t>IN</a:t>
            </a:r>
            <a:r>
              <a:rPr sz="2400" b="1" spc="-105" dirty="0">
                <a:solidFill>
                  <a:srgbClr val="402000"/>
                </a:solidFill>
                <a:latin typeface="Arial"/>
                <a:cs typeface="Arial"/>
              </a:rPr>
              <a:t> </a:t>
            </a:r>
            <a:r>
              <a:rPr sz="2400" spc="-5" dirty="0">
                <a:solidFill>
                  <a:srgbClr val="402000"/>
                </a:solidFill>
                <a:latin typeface="Arial"/>
                <a:cs typeface="Arial"/>
              </a:rPr>
              <a:t>STD_LOGIC;</a:t>
            </a:r>
            <a:endParaRPr sz="2400">
              <a:latin typeface="Arial"/>
              <a:cs typeface="Arial"/>
            </a:endParaRPr>
          </a:p>
          <a:p>
            <a:pPr marL="1010919" marR="902335">
              <a:lnSpc>
                <a:spcPct val="118300"/>
              </a:lnSpc>
              <a:spcBef>
                <a:spcPts val="70"/>
              </a:spcBef>
            </a:pPr>
            <a:r>
              <a:rPr sz="2400" dirty="0">
                <a:solidFill>
                  <a:srgbClr val="402000"/>
                </a:solidFill>
                <a:latin typeface="Arial"/>
                <a:cs typeface="Arial"/>
              </a:rPr>
              <a:t>B : </a:t>
            </a:r>
            <a:r>
              <a:rPr sz="2400" b="1" spc="-5" dirty="0">
                <a:solidFill>
                  <a:srgbClr val="402000"/>
                </a:solidFill>
                <a:latin typeface="Arial"/>
                <a:cs typeface="Arial"/>
              </a:rPr>
              <a:t>IN </a:t>
            </a:r>
            <a:r>
              <a:rPr sz="2400" spc="-5" dirty="0">
                <a:solidFill>
                  <a:srgbClr val="402000"/>
                </a:solidFill>
                <a:latin typeface="Arial"/>
                <a:cs typeface="Arial"/>
              </a:rPr>
              <a:t>STD_LOGIC;  </a:t>
            </a:r>
            <a:r>
              <a:rPr sz="2400" dirty="0">
                <a:solidFill>
                  <a:srgbClr val="402000"/>
                </a:solidFill>
                <a:latin typeface="Arial"/>
                <a:cs typeface="Arial"/>
              </a:rPr>
              <a:t>C : </a:t>
            </a:r>
            <a:r>
              <a:rPr sz="2400" b="1" spc="-5" dirty="0">
                <a:solidFill>
                  <a:srgbClr val="402000"/>
                </a:solidFill>
                <a:latin typeface="Arial"/>
                <a:cs typeface="Arial"/>
              </a:rPr>
              <a:t>IN</a:t>
            </a:r>
            <a:r>
              <a:rPr sz="2400" b="1" spc="-100" dirty="0">
                <a:solidFill>
                  <a:srgbClr val="402000"/>
                </a:solidFill>
                <a:latin typeface="Arial"/>
                <a:cs typeface="Arial"/>
              </a:rPr>
              <a:t> </a:t>
            </a:r>
            <a:r>
              <a:rPr sz="2400" spc="-5" dirty="0">
                <a:solidFill>
                  <a:srgbClr val="402000"/>
                </a:solidFill>
                <a:latin typeface="Arial"/>
                <a:cs typeface="Arial"/>
              </a:rPr>
              <a:t>STD_LOGIC;</a:t>
            </a:r>
            <a:endParaRPr sz="2400">
              <a:latin typeface="Arial"/>
              <a:cs typeface="Arial"/>
            </a:endParaRPr>
          </a:p>
          <a:p>
            <a:pPr marL="1010919">
              <a:lnSpc>
                <a:spcPct val="100000"/>
              </a:lnSpc>
              <a:spcBef>
                <a:spcPts val="625"/>
              </a:spcBef>
            </a:pPr>
            <a:r>
              <a:rPr sz="2400" dirty="0">
                <a:solidFill>
                  <a:srgbClr val="402000"/>
                </a:solidFill>
                <a:latin typeface="Arial"/>
                <a:cs typeface="Arial"/>
              </a:rPr>
              <a:t>Result : </a:t>
            </a:r>
            <a:r>
              <a:rPr sz="2400" b="1" dirty="0">
                <a:solidFill>
                  <a:srgbClr val="402000"/>
                </a:solidFill>
                <a:latin typeface="Arial"/>
                <a:cs typeface="Arial"/>
              </a:rPr>
              <a:t>OUT</a:t>
            </a:r>
            <a:r>
              <a:rPr sz="2400" b="1" spc="-120" dirty="0">
                <a:solidFill>
                  <a:srgbClr val="402000"/>
                </a:solidFill>
                <a:latin typeface="Arial"/>
                <a:cs typeface="Arial"/>
              </a:rPr>
              <a:t> </a:t>
            </a:r>
            <a:r>
              <a:rPr sz="2400" spc="-5" dirty="0">
                <a:solidFill>
                  <a:srgbClr val="402000"/>
                </a:solidFill>
                <a:latin typeface="Arial"/>
                <a:cs typeface="Arial"/>
              </a:rPr>
              <a:t>STD_LOGIC</a:t>
            </a:r>
            <a:endParaRPr sz="2400">
              <a:latin typeface="Arial"/>
              <a:cs typeface="Arial"/>
            </a:endParaRPr>
          </a:p>
          <a:p>
            <a:pPr marL="860425">
              <a:lnSpc>
                <a:spcPct val="100000"/>
              </a:lnSpc>
              <a:spcBef>
                <a:spcPts val="530"/>
              </a:spcBef>
            </a:pPr>
            <a:r>
              <a:rPr sz="2400" dirty="0">
                <a:solidFill>
                  <a:srgbClr val="402000"/>
                </a:solidFill>
                <a:latin typeface="Arial"/>
                <a:cs typeface="Arial"/>
              </a:rPr>
              <a:t>);</a:t>
            </a:r>
            <a:endParaRPr sz="2400">
              <a:latin typeface="Arial"/>
              <a:cs typeface="Arial"/>
            </a:endParaRPr>
          </a:p>
          <a:p>
            <a:pPr marL="12700">
              <a:lnSpc>
                <a:spcPct val="100000"/>
              </a:lnSpc>
              <a:spcBef>
                <a:spcPts val="600"/>
              </a:spcBef>
            </a:pPr>
            <a:r>
              <a:rPr sz="2400" b="1" spc="-5" dirty="0">
                <a:solidFill>
                  <a:srgbClr val="402000"/>
                </a:solidFill>
                <a:latin typeface="Arial"/>
                <a:cs typeface="Arial"/>
              </a:rPr>
              <a:t>end</a:t>
            </a:r>
            <a:r>
              <a:rPr sz="2400" b="1" spc="-15" dirty="0">
                <a:solidFill>
                  <a:srgbClr val="402000"/>
                </a:solidFill>
                <a:latin typeface="Arial"/>
                <a:cs typeface="Arial"/>
              </a:rPr>
              <a:t> </a:t>
            </a:r>
            <a:r>
              <a:rPr sz="2400" spc="-5" dirty="0">
                <a:solidFill>
                  <a:srgbClr val="402000"/>
                </a:solidFill>
                <a:latin typeface="Arial"/>
                <a:cs typeface="Arial"/>
              </a:rPr>
              <a:t>xor3_gate;</a:t>
            </a:r>
            <a:endParaRPr sz="2400">
              <a:latin typeface="Arial"/>
              <a:cs typeface="Arial"/>
            </a:endParaRPr>
          </a:p>
        </p:txBody>
      </p:sp>
    </p:spTree>
    <p:extLst>
      <p:ext uri="{BB962C8B-B14F-4D97-AF65-F5344CB8AC3E}">
        <p14:creationId xmlns:p14="http://schemas.microsoft.com/office/powerpoint/2010/main" val="5150043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7595870" cy="635000"/>
          </a:xfrm>
          <a:prstGeom prst="rect">
            <a:avLst/>
          </a:prstGeom>
        </p:spPr>
        <p:txBody>
          <a:bodyPr vert="horz" wrap="square" lIns="0" tIns="12700" rIns="0" bIns="0" rtlCol="0">
            <a:spAutoFit/>
          </a:bodyPr>
          <a:lstStyle/>
          <a:p>
            <a:pPr marL="12700">
              <a:lnSpc>
                <a:spcPct val="100000"/>
              </a:lnSpc>
              <a:spcBef>
                <a:spcPts val="100"/>
              </a:spcBef>
              <a:tabLst>
                <a:tab pos="2129790" algn="l"/>
              </a:tabLst>
            </a:pPr>
            <a:r>
              <a:rPr sz="4000" spc="-5" dirty="0"/>
              <a:t>Dataflow	Architecture</a:t>
            </a:r>
            <a:r>
              <a:rPr sz="4000" spc="-45" dirty="0"/>
              <a:t> </a:t>
            </a:r>
            <a:r>
              <a:rPr sz="4000" dirty="0"/>
              <a:t>(xor3_gate)</a:t>
            </a:r>
            <a:endParaRPr sz="4000"/>
          </a:p>
        </p:txBody>
      </p:sp>
      <p:sp>
        <p:nvSpPr>
          <p:cNvPr id="3" name="object 3"/>
          <p:cNvSpPr txBox="1"/>
          <p:nvPr/>
        </p:nvSpPr>
        <p:spPr>
          <a:xfrm>
            <a:off x="993139" y="1234948"/>
            <a:ext cx="6967855" cy="2844800"/>
          </a:xfrm>
          <a:prstGeom prst="rect">
            <a:avLst/>
          </a:prstGeom>
        </p:spPr>
        <p:txBody>
          <a:bodyPr vert="horz" wrap="square" lIns="0" tIns="12700" rIns="0" bIns="0" rtlCol="0">
            <a:spAutoFit/>
          </a:bodyPr>
          <a:lstStyle/>
          <a:p>
            <a:pPr marL="12700" marR="5080">
              <a:lnSpc>
                <a:spcPct val="110000"/>
              </a:lnSpc>
              <a:spcBef>
                <a:spcPts val="100"/>
              </a:spcBef>
            </a:pPr>
            <a:r>
              <a:rPr sz="2800" b="1" spc="-5" dirty="0">
                <a:solidFill>
                  <a:srgbClr val="402000"/>
                </a:solidFill>
                <a:latin typeface="Arial"/>
                <a:cs typeface="Arial"/>
              </a:rPr>
              <a:t>ARCHITECTURE </a:t>
            </a:r>
            <a:r>
              <a:rPr sz="2800" dirty="0">
                <a:solidFill>
                  <a:srgbClr val="402000"/>
                </a:solidFill>
                <a:latin typeface="Arial"/>
                <a:cs typeface="Arial"/>
              </a:rPr>
              <a:t>dataflow </a:t>
            </a:r>
            <a:r>
              <a:rPr sz="2800" b="1" spc="-5" dirty="0">
                <a:solidFill>
                  <a:srgbClr val="402000"/>
                </a:solidFill>
                <a:latin typeface="Arial"/>
                <a:cs typeface="Arial"/>
              </a:rPr>
              <a:t>OF </a:t>
            </a:r>
            <a:r>
              <a:rPr sz="2800" dirty="0">
                <a:solidFill>
                  <a:srgbClr val="402000"/>
                </a:solidFill>
                <a:latin typeface="Arial"/>
                <a:cs typeface="Arial"/>
              </a:rPr>
              <a:t>xor3_gate </a:t>
            </a:r>
            <a:r>
              <a:rPr sz="2800" b="1" spc="-5" dirty="0">
                <a:solidFill>
                  <a:srgbClr val="402000"/>
                </a:solidFill>
                <a:latin typeface="Arial"/>
                <a:cs typeface="Arial"/>
              </a:rPr>
              <a:t>IS  SIGNAL </a:t>
            </a:r>
            <a:r>
              <a:rPr sz="2800" spc="-45" dirty="0">
                <a:solidFill>
                  <a:srgbClr val="402000"/>
                </a:solidFill>
                <a:latin typeface="Arial"/>
                <a:cs typeface="Arial"/>
              </a:rPr>
              <a:t>U1_OUT:</a:t>
            </a:r>
            <a:r>
              <a:rPr sz="2800" spc="-10" dirty="0">
                <a:solidFill>
                  <a:srgbClr val="402000"/>
                </a:solidFill>
                <a:latin typeface="Arial"/>
                <a:cs typeface="Arial"/>
              </a:rPr>
              <a:t> </a:t>
            </a:r>
            <a:r>
              <a:rPr sz="2800" spc="-5" dirty="0">
                <a:solidFill>
                  <a:srgbClr val="402000"/>
                </a:solidFill>
                <a:latin typeface="Arial"/>
                <a:cs typeface="Arial"/>
              </a:rPr>
              <a:t>STD_LOGIC;</a:t>
            </a:r>
            <a:endParaRPr sz="2800">
              <a:latin typeface="Arial"/>
              <a:cs typeface="Arial"/>
            </a:endParaRPr>
          </a:p>
          <a:p>
            <a:pPr marL="12700">
              <a:lnSpc>
                <a:spcPct val="100000"/>
              </a:lnSpc>
              <a:spcBef>
                <a:spcPts val="335"/>
              </a:spcBef>
            </a:pPr>
            <a:r>
              <a:rPr sz="2800" b="1" spc="-5" dirty="0">
                <a:solidFill>
                  <a:srgbClr val="402000"/>
                </a:solidFill>
                <a:latin typeface="Arial"/>
                <a:cs typeface="Arial"/>
              </a:rPr>
              <a:t>BEGIN</a:t>
            </a:r>
            <a:endParaRPr sz="2800">
              <a:latin typeface="Arial"/>
              <a:cs typeface="Arial"/>
            </a:endParaRPr>
          </a:p>
          <a:p>
            <a:pPr marL="926465">
              <a:lnSpc>
                <a:spcPct val="100000"/>
              </a:lnSpc>
              <a:spcBef>
                <a:spcPts val="335"/>
              </a:spcBef>
            </a:pPr>
            <a:r>
              <a:rPr sz="2800" dirty="0">
                <a:solidFill>
                  <a:srgbClr val="402000"/>
                </a:solidFill>
                <a:latin typeface="Arial"/>
                <a:cs typeface="Arial"/>
              </a:rPr>
              <a:t>U1_OUT &lt;= A </a:t>
            </a:r>
            <a:r>
              <a:rPr sz="2800" b="1" spc="-5" dirty="0">
                <a:solidFill>
                  <a:srgbClr val="402000"/>
                </a:solidFill>
                <a:latin typeface="Arial"/>
                <a:cs typeface="Arial"/>
              </a:rPr>
              <a:t>XOR</a:t>
            </a:r>
            <a:r>
              <a:rPr sz="2800" b="1" spc="-395" dirty="0">
                <a:solidFill>
                  <a:srgbClr val="402000"/>
                </a:solidFill>
                <a:latin typeface="Arial"/>
                <a:cs typeface="Arial"/>
              </a:rPr>
              <a:t> </a:t>
            </a:r>
            <a:r>
              <a:rPr sz="2800" spc="-5" dirty="0">
                <a:solidFill>
                  <a:srgbClr val="402000"/>
                </a:solidFill>
                <a:latin typeface="Arial"/>
                <a:cs typeface="Arial"/>
              </a:rPr>
              <a:t>B;</a:t>
            </a:r>
            <a:endParaRPr sz="2800">
              <a:latin typeface="Arial"/>
              <a:cs typeface="Arial"/>
            </a:endParaRPr>
          </a:p>
          <a:p>
            <a:pPr marL="926465">
              <a:lnSpc>
                <a:spcPct val="100000"/>
              </a:lnSpc>
              <a:spcBef>
                <a:spcPts val="360"/>
              </a:spcBef>
              <a:tabLst>
                <a:tab pos="2132965" algn="l"/>
              </a:tabLst>
            </a:pPr>
            <a:r>
              <a:rPr sz="2800" dirty="0">
                <a:solidFill>
                  <a:srgbClr val="402000"/>
                </a:solidFill>
                <a:latin typeface="Arial"/>
                <a:cs typeface="Arial"/>
              </a:rPr>
              <a:t>Result	&lt;= </a:t>
            </a:r>
            <a:r>
              <a:rPr sz="2800" spc="-5" dirty="0">
                <a:solidFill>
                  <a:srgbClr val="402000"/>
                </a:solidFill>
                <a:latin typeface="Arial"/>
                <a:cs typeface="Arial"/>
              </a:rPr>
              <a:t>U1_OUT </a:t>
            </a:r>
            <a:r>
              <a:rPr sz="2800" b="1" spc="-5" dirty="0">
                <a:solidFill>
                  <a:srgbClr val="402000"/>
                </a:solidFill>
                <a:latin typeface="Arial"/>
                <a:cs typeface="Arial"/>
              </a:rPr>
              <a:t>XOR</a:t>
            </a:r>
            <a:r>
              <a:rPr sz="2800" b="1" spc="-70" dirty="0">
                <a:solidFill>
                  <a:srgbClr val="402000"/>
                </a:solidFill>
                <a:latin typeface="Arial"/>
                <a:cs typeface="Arial"/>
              </a:rPr>
              <a:t> </a:t>
            </a:r>
            <a:r>
              <a:rPr sz="2800" dirty="0">
                <a:solidFill>
                  <a:srgbClr val="402000"/>
                </a:solidFill>
                <a:latin typeface="Arial"/>
                <a:cs typeface="Arial"/>
              </a:rPr>
              <a:t>C;</a:t>
            </a:r>
            <a:endParaRPr sz="2800">
              <a:latin typeface="Arial"/>
              <a:cs typeface="Arial"/>
            </a:endParaRPr>
          </a:p>
          <a:p>
            <a:pPr marL="12700">
              <a:lnSpc>
                <a:spcPct val="100000"/>
              </a:lnSpc>
              <a:spcBef>
                <a:spcPts val="335"/>
              </a:spcBef>
            </a:pPr>
            <a:r>
              <a:rPr sz="2800" b="1" spc="-5" dirty="0">
                <a:solidFill>
                  <a:srgbClr val="402000"/>
                </a:solidFill>
                <a:latin typeface="Arial"/>
                <a:cs typeface="Arial"/>
              </a:rPr>
              <a:t>END</a:t>
            </a:r>
            <a:r>
              <a:rPr sz="2800" b="1" spc="-10" dirty="0">
                <a:solidFill>
                  <a:srgbClr val="402000"/>
                </a:solidFill>
                <a:latin typeface="Arial"/>
                <a:cs typeface="Arial"/>
              </a:rPr>
              <a:t> </a:t>
            </a:r>
            <a:r>
              <a:rPr sz="2800" dirty="0">
                <a:solidFill>
                  <a:srgbClr val="402000"/>
                </a:solidFill>
                <a:latin typeface="Arial"/>
                <a:cs typeface="Arial"/>
              </a:rPr>
              <a:t>dataflow;</a:t>
            </a:r>
            <a:endParaRPr sz="2800">
              <a:latin typeface="Arial"/>
              <a:cs typeface="Arial"/>
            </a:endParaRPr>
          </a:p>
        </p:txBody>
      </p:sp>
      <p:sp>
        <p:nvSpPr>
          <p:cNvPr id="4" name="object 4"/>
          <p:cNvSpPr/>
          <p:nvPr/>
        </p:nvSpPr>
        <p:spPr>
          <a:xfrm>
            <a:off x="609600" y="4724400"/>
            <a:ext cx="7772400" cy="144303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126739" y="4834635"/>
            <a:ext cx="825500"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0000CC"/>
                </a:solidFill>
                <a:latin typeface="Arial"/>
                <a:cs typeface="Arial"/>
              </a:rPr>
              <a:t>U1_OUT</a:t>
            </a:r>
            <a:endParaRPr sz="1600">
              <a:latin typeface="Arial"/>
              <a:cs typeface="Arial"/>
            </a:endParaRPr>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43</a:t>
            </a:fld>
            <a:endParaRPr dirty="0"/>
          </a:p>
        </p:txBody>
      </p:sp>
    </p:spTree>
    <p:extLst>
      <p:ext uri="{BB962C8B-B14F-4D97-AF65-F5344CB8AC3E}">
        <p14:creationId xmlns:p14="http://schemas.microsoft.com/office/powerpoint/2010/main" val="33710475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1298"/>
            <a:ext cx="4685030" cy="635000"/>
          </a:xfrm>
          <a:prstGeom prst="rect">
            <a:avLst/>
          </a:prstGeom>
        </p:spPr>
        <p:txBody>
          <a:bodyPr vert="horz" wrap="square" lIns="0" tIns="12700" rIns="0" bIns="0" rtlCol="0">
            <a:spAutoFit/>
          </a:bodyPr>
          <a:lstStyle/>
          <a:p>
            <a:pPr marL="12700">
              <a:lnSpc>
                <a:spcPct val="100000"/>
              </a:lnSpc>
              <a:spcBef>
                <a:spcPts val="100"/>
              </a:spcBef>
              <a:tabLst>
                <a:tab pos="2129790" algn="l"/>
              </a:tabLst>
            </a:pPr>
            <a:r>
              <a:rPr sz="4000" spc="-5" dirty="0"/>
              <a:t>Dataflow	Description</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44</a:t>
            </a:fld>
            <a:endParaRPr dirty="0"/>
          </a:p>
        </p:txBody>
      </p:sp>
      <p:sp>
        <p:nvSpPr>
          <p:cNvPr id="3" name="object 3"/>
          <p:cNvSpPr txBox="1"/>
          <p:nvPr/>
        </p:nvSpPr>
        <p:spPr>
          <a:xfrm>
            <a:off x="459740" y="1214628"/>
            <a:ext cx="8028940" cy="5169535"/>
          </a:xfrm>
          <a:prstGeom prst="rect">
            <a:avLst/>
          </a:prstGeom>
        </p:spPr>
        <p:txBody>
          <a:bodyPr vert="horz" wrap="square" lIns="0" tIns="45085" rIns="0" bIns="0" rtlCol="0">
            <a:spAutoFit/>
          </a:bodyPr>
          <a:lstStyle/>
          <a:p>
            <a:pPr marL="355600" marR="586740" indent="-342900">
              <a:lnSpc>
                <a:spcPts val="2180"/>
              </a:lnSpc>
              <a:spcBef>
                <a:spcPts val="355"/>
              </a:spcBef>
              <a:buClr>
                <a:srgbClr val="000000"/>
              </a:buClr>
              <a:buChar char="•"/>
              <a:tabLst>
                <a:tab pos="354965" algn="l"/>
                <a:tab pos="355600" algn="l"/>
              </a:tabLst>
            </a:pPr>
            <a:r>
              <a:rPr sz="2000" dirty="0">
                <a:solidFill>
                  <a:srgbClr val="402000"/>
                </a:solidFill>
                <a:latin typeface="Arial"/>
                <a:cs typeface="Arial"/>
              </a:rPr>
              <a:t>Describes how </a:t>
            </a:r>
            <a:r>
              <a:rPr sz="2000" spc="-5" dirty="0">
                <a:solidFill>
                  <a:srgbClr val="402000"/>
                </a:solidFill>
                <a:latin typeface="Arial"/>
                <a:cs typeface="Arial"/>
              </a:rPr>
              <a:t>data moves through the system </a:t>
            </a:r>
            <a:r>
              <a:rPr sz="2000" dirty="0">
                <a:solidFill>
                  <a:srgbClr val="402000"/>
                </a:solidFill>
                <a:latin typeface="Arial"/>
                <a:cs typeface="Arial"/>
              </a:rPr>
              <a:t>and </a:t>
            </a:r>
            <a:r>
              <a:rPr sz="2000" spc="-5" dirty="0">
                <a:solidFill>
                  <a:srgbClr val="402000"/>
                </a:solidFill>
                <a:latin typeface="Arial"/>
                <a:cs typeface="Arial"/>
              </a:rPr>
              <a:t>the </a:t>
            </a:r>
            <a:r>
              <a:rPr sz="2000" dirty="0">
                <a:solidFill>
                  <a:srgbClr val="402000"/>
                </a:solidFill>
                <a:latin typeface="Arial"/>
                <a:cs typeface="Arial"/>
              </a:rPr>
              <a:t>various  processing</a:t>
            </a:r>
            <a:r>
              <a:rPr sz="2000" spc="-15" dirty="0">
                <a:solidFill>
                  <a:srgbClr val="402000"/>
                </a:solidFill>
                <a:latin typeface="Arial"/>
                <a:cs typeface="Arial"/>
              </a:rPr>
              <a:t> </a:t>
            </a:r>
            <a:r>
              <a:rPr sz="2000" spc="-5" dirty="0">
                <a:solidFill>
                  <a:srgbClr val="402000"/>
                </a:solidFill>
                <a:latin typeface="Arial"/>
                <a:cs typeface="Arial"/>
              </a:rPr>
              <a:t>steps.</a:t>
            </a:r>
            <a:endParaRPr sz="2000">
              <a:latin typeface="Arial"/>
              <a:cs typeface="Arial"/>
            </a:endParaRPr>
          </a:p>
          <a:p>
            <a:pPr marL="755650" lvl="1" indent="-285750">
              <a:lnSpc>
                <a:spcPct val="100000"/>
              </a:lnSpc>
              <a:spcBef>
                <a:spcPts val="185"/>
              </a:spcBef>
              <a:buClr>
                <a:srgbClr val="000000"/>
              </a:buClr>
              <a:buChar char="•"/>
              <a:tabLst>
                <a:tab pos="755015" algn="l"/>
                <a:tab pos="755650" algn="l"/>
              </a:tabLst>
            </a:pPr>
            <a:r>
              <a:rPr sz="2000" spc="-5" dirty="0">
                <a:solidFill>
                  <a:srgbClr val="402000"/>
                </a:solidFill>
                <a:latin typeface="Arial"/>
                <a:cs typeface="Arial"/>
              </a:rPr>
              <a:t>Dataflow </a:t>
            </a:r>
            <a:r>
              <a:rPr sz="2000" dirty="0">
                <a:solidFill>
                  <a:srgbClr val="402000"/>
                </a:solidFill>
                <a:latin typeface="Arial"/>
                <a:cs typeface="Arial"/>
              </a:rPr>
              <a:t>uses series of </a:t>
            </a:r>
            <a:r>
              <a:rPr sz="2000" spc="-5" dirty="0">
                <a:solidFill>
                  <a:srgbClr val="402000"/>
                </a:solidFill>
                <a:latin typeface="Arial"/>
                <a:cs typeface="Arial"/>
              </a:rPr>
              <a:t>concurrent statements to </a:t>
            </a:r>
            <a:r>
              <a:rPr sz="2000" dirty="0">
                <a:solidFill>
                  <a:srgbClr val="402000"/>
                </a:solidFill>
                <a:latin typeface="Arial"/>
                <a:cs typeface="Arial"/>
              </a:rPr>
              <a:t>realize</a:t>
            </a:r>
            <a:r>
              <a:rPr sz="2000" spc="-60" dirty="0">
                <a:solidFill>
                  <a:srgbClr val="402000"/>
                </a:solidFill>
                <a:latin typeface="Arial"/>
                <a:cs typeface="Arial"/>
              </a:rPr>
              <a:t> </a:t>
            </a:r>
            <a:r>
              <a:rPr sz="2000" dirty="0">
                <a:solidFill>
                  <a:srgbClr val="402000"/>
                </a:solidFill>
                <a:latin typeface="Arial"/>
                <a:cs typeface="Arial"/>
              </a:rPr>
              <a:t>logic.</a:t>
            </a:r>
            <a:endParaRPr sz="2000">
              <a:latin typeface="Arial"/>
              <a:cs typeface="Arial"/>
            </a:endParaRPr>
          </a:p>
          <a:p>
            <a:pPr marL="755650" marR="5080" lvl="1" indent="-285750">
              <a:lnSpc>
                <a:spcPct val="91500"/>
              </a:lnSpc>
              <a:spcBef>
                <a:spcPts val="395"/>
              </a:spcBef>
              <a:buClr>
                <a:srgbClr val="000000"/>
              </a:buClr>
              <a:buChar char="•"/>
              <a:tabLst>
                <a:tab pos="755015" algn="l"/>
                <a:tab pos="755650" algn="l"/>
              </a:tabLst>
            </a:pPr>
            <a:r>
              <a:rPr sz="2000" spc="-5" dirty="0">
                <a:solidFill>
                  <a:srgbClr val="402000"/>
                </a:solidFill>
                <a:latin typeface="Arial"/>
                <a:cs typeface="Arial"/>
              </a:rPr>
              <a:t>Dataflow </a:t>
            </a:r>
            <a:r>
              <a:rPr sz="2000" dirty="0">
                <a:solidFill>
                  <a:srgbClr val="402000"/>
                </a:solidFill>
                <a:latin typeface="Arial"/>
                <a:cs typeface="Arial"/>
              </a:rPr>
              <a:t>is </a:t>
            </a:r>
            <a:r>
              <a:rPr sz="2000" spc="-5" dirty="0">
                <a:solidFill>
                  <a:srgbClr val="402000"/>
                </a:solidFill>
                <a:latin typeface="Arial"/>
                <a:cs typeface="Arial"/>
              </a:rPr>
              <a:t>most useful style </a:t>
            </a:r>
            <a:r>
              <a:rPr sz="2000" dirty="0">
                <a:solidFill>
                  <a:srgbClr val="402000"/>
                </a:solidFill>
                <a:latin typeface="Arial"/>
                <a:cs typeface="Arial"/>
              </a:rPr>
              <a:t>when series of Boolean </a:t>
            </a:r>
            <a:r>
              <a:rPr sz="2000" spc="-5" dirty="0">
                <a:solidFill>
                  <a:srgbClr val="402000"/>
                </a:solidFill>
                <a:latin typeface="Arial"/>
                <a:cs typeface="Arial"/>
              </a:rPr>
              <a:t>equations  </a:t>
            </a:r>
            <a:r>
              <a:rPr sz="2000" dirty="0">
                <a:solidFill>
                  <a:srgbClr val="402000"/>
                </a:solidFill>
                <a:latin typeface="Arial"/>
                <a:cs typeface="Arial"/>
              </a:rPr>
              <a:t>can </a:t>
            </a:r>
            <a:r>
              <a:rPr sz="2000" spc="-5" dirty="0">
                <a:solidFill>
                  <a:srgbClr val="402000"/>
                </a:solidFill>
                <a:latin typeface="Arial"/>
                <a:cs typeface="Arial"/>
              </a:rPr>
              <a:t>represent </a:t>
            </a:r>
            <a:r>
              <a:rPr sz="2000" dirty="0">
                <a:solidFill>
                  <a:srgbClr val="402000"/>
                </a:solidFill>
                <a:latin typeface="Arial"/>
                <a:cs typeface="Arial"/>
              </a:rPr>
              <a:t>a logic </a:t>
            </a:r>
            <a:r>
              <a:rPr sz="2000" dirty="0">
                <a:solidFill>
                  <a:srgbClr val="402000"/>
                </a:solidFill>
                <a:latin typeface="Wingdings"/>
                <a:cs typeface="Wingdings"/>
              </a:rPr>
              <a:t></a:t>
            </a:r>
            <a:r>
              <a:rPr sz="2000" dirty="0">
                <a:solidFill>
                  <a:srgbClr val="402000"/>
                </a:solidFill>
                <a:latin typeface="Times New Roman"/>
                <a:cs typeface="Times New Roman"/>
              </a:rPr>
              <a:t> </a:t>
            </a:r>
            <a:r>
              <a:rPr sz="2000" dirty="0">
                <a:solidFill>
                  <a:srgbClr val="402000"/>
                </a:solidFill>
                <a:latin typeface="Arial"/>
                <a:cs typeface="Arial"/>
              </a:rPr>
              <a:t>used </a:t>
            </a:r>
            <a:r>
              <a:rPr sz="2000" spc="-5" dirty="0">
                <a:solidFill>
                  <a:srgbClr val="402000"/>
                </a:solidFill>
                <a:latin typeface="Arial"/>
                <a:cs typeface="Arial"/>
              </a:rPr>
              <a:t>to </a:t>
            </a:r>
            <a:r>
              <a:rPr sz="2000" dirty="0">
                <a:solidFill>
                  <a:srgbClr val="402000"/>
                </a:solidFill>
                <a:latin typeface="Arial"/>
                <a:cs typeface="Arial"/>
              </a:rPr>
              <a:t>implement simple </a:t>
            </a:r>
            <a:r>
              <a:rPr sz="2000" spc="-5" dirty="0">
                <a:solidFill>
                  <a:srgbClr val="402000"/>
                </a:solidFill>
                <a:latin typeface="Arial"/>
                <a:cs typeface="Arial"/>
              </a:rPr>
              <a:t>combinational  </a:t>
            </a:r>
            <a:r>
              <a:rPr sz="2000" dirty="0">
                <a:solidFill>
                  <a:srgbClr val="402000"/>
                </a:solidFill>
                <a:latin typeface="Arial"/>
                <a:cs typeface="Arial"/>
              </a:rPr>
              <a:t>logic</a:t>
            </a:r>
            <a:endParaRPr sz="2000">
              <a:latin typeface="Arial"/>
              <a:cs typeface="Arial"/>
            </a:endParaRPr>
          </a:p>
          <a:p>
            <a:pPr marL="755650" lvl="1" indent="-285750">
              <a:lnSpc>
                <a:spcPct val="100000"/>
              </a:lnSpc>
              <a:spcBef>
                <a:spcPts val="215"/>
              </a:spcBef>
              <a:buClr>
                <a:srgbClr val="000000"/>
              </a:buClr>
              <a:buChar char="•"/>
              <a:tabLst>
                <a:tab pos="755015" algn="l"/>
                <a:tab pos="755650" algn="l"/>
              </a:tabLst>
            </a:pPr>
            <a:r>
              <a:rPr sz="2000" spc="-5" dirty="0">
                <a:solidFill>
                  <a:srgbClr val="402000"/>
                </a:solidFill>
                <a:latin typeface="Arial"/>
                <a:cs typeface="Arial"/>
              </a:rPr>
              <a:t>Dataflow </a:t>
            </a:r>
            <a:r>
              <a:rPr sz="2000" dirty="0">
                <a:solidFill>
                  <a:srgbClr val="402000"/>
                </a:solidFill>
                <a:latin typeface="Arial"/>
                <a:cs typeface="Arial"/>
              </a:rPr>
              <a:t>code also called </a:t>
            </a:r>
            <a:r>
              <a:rPr sz="2000" spc="-5" dirty="0">
                <a:solidFill>
                  <a:srgbClr val="402000"/>
                </a:solidFill>
                <a:latin typeface="Arial"/>
                <a:cs typeface="Arial"/>
              </a:rPr>
              <a:t>“concurrent”</a:t>
            </a:r>
            <a:r>
              <a:rPr sz="2000" spc="-40" dirty="0">
                <a:solidFill>
                  <a:srgbClr val="402000"/>
                </a:solidFill>
                <a:latin typeface="Arial"/>
                <a:cs typeface="Arial"/>
              </a:rPr>
              <a:t> </a:t>
            </a:r>
            <a:r>
              <a:rPr sz="2000" dirty="0">
                <a:solidFill>
                  <a:srgbClr val="402000"/>
                </a:solidFill>
                <a:latin typeface="Arial"/>
                <a:cs typeface="Arial"/>
              </a:rPr>
              <a:t>code</a:t>
            </a:r>
            <a:endParaRPr sz="2000">
              <a:latin typeface="Arial"/>
              <a:cs typeface="Arial"/>
            </a:endParaRPr>
          </a:p>
          <a:p>
            <a:pPr marL="355600" marR="437515" indent="-342900">
              <a:lnSpc>
                <a:spcPts val="2210"/>
              </a:lnSpc>
              <a:spcBef>
                <a:spcPts val="425"/>
              </a:spcBef>
              <a:buClr>
                <a:srgbClr val="000000"/>
              </a:buClr>
              <a:buChar char="•"/>
              <a:tabLst>
                <a:tab pos="354965" algn="l"/>
                <a:tab pos="355600" algn="l"/>
              </a:tabLst>
            </a:pPr>
            <a:r>
              <a:rPr sz="2000" spc="-5" dirty="0">
                <a:solidFill>
                  <a:srgbClr val="FF0000"/>
                </a:solidFill>
                <a:latin typeface="Arial"/>
                <a:cs typeface="Arial"/>
              </a:rPr>
              <a:t>Concurrent statements are evaluated </a:t>
            </a:r>
            <a:r>
              <a:rPr sz="2000" dirty="0">
                <a:solidFill>
                  <a:srgbClr val="FF0000"/>
                </a:solidFill>
                <a:latin typeface="Arial"/>
                <a:cs typeface="Arial"/>
              </a:rPr>
              <a:t>at </a:t>
            </a:r>
            <a:r>
              <a:rPr sz="2000" spc="-5" dirty="0">
                <a:solidFill>
                  <a:srgbClr val="FF0000"/>
                </a:solidFill>
                <a:latin typeface="Arial"/>
                <a:cs typeface="Arial"/>
              </a:rPr>
              <a:t>the same time; thus, the  order </a:t>
            </a:r>
            <a:r>
              <a:rPr sz="2000" dirty="0">
                <a:solidFill>
                  <a:srgbClr val="FF0000"/>
                </a:solidFill>
                <a:latin typeface="Arial"/>
                <a:cs typeface="Arial"/>
              </a:rPr>
              <a:t>of </a:t>
            </a:r>
            <a:r>
              <a:rPr sz="2000" spc="-5" dirty="0">
                <a:solidFill>
                  <a:srgbClr val="FF0000"/>
                </a:solidFill>
                <a:latin typeface="Arial"/>
                <a:cs typeface="Arial"/>
              </a:rPr>
              <a:t>these statements </a:t>
            </a:r>
            <a:r>
              <a:rPr sz="2000" dirty="0">
                <a:solidFill>
                  <a:srgbClr val="FF0000"/>
                </a:solidFill>
                <a:latin typeface="Arial"/>
                <a:cs typeface="Arial"/>
              </a:rPr>
              <a:t>doesn’t</a:t>
            </a:r>
            <a:r>
              <a:rPr sz="2000" spc="-50" dirty="0">
                <a:solidFill>
                  <a:srgbClr val="FF0000"/>
                </a:solidFill>
                <a:latin typeface="Arial"/>
                <a:cs typeface="Arial"/>
              </a:rPr>
              <a:t> </a:t>
            </a:r>
            <a:r>
              <a:rPr sz="2000" spc="-5" dirty="0">
                <a:solidFill>
                  <a:srgbClr val="FF0000"/>
                </a:solidFill>
                <a:latin typeface="Arial"/>
                <a:cs typeface="Arial"/>
              </a:rPr>
              <a:t>matter</a:t>
            </a:r>
            <a:endParaRPr sz="2000">
              <a:latin typeface="Arial"/>
              <a:cs typeface="Arial"/>
            </a:endParaRPr>
          </a:p>
          <a:p>
            <a:pPr marL="755650" lvl="1" indent="-285750">
              <a:lnSpc>
                <a:spcPct val="100000"/>
              </a:lnSpc>
              <a:spcBef>
                <a:spcPts val="145"/>
              </a:spcBef>
              <a:buClr>
                <a:srgbClr val="000000"/>
              </a:buClr>
              <a:buChar char="•"/>
              <a:tabLst>
                <a:tab pos="755015" algn="l"/>
                <a:tab pos="755650" algn="l"/>
              </a:tabLst>
            </a:pPr>
            <a:r>
              <a:rPr sz="2000" dirty="0">
                <a:solidFill>
                  <a:srgbClr val="402000"/>
                </a:solidFill>
                <a:latin typeface="Arial"/>
                <a:cs typeface="Arial"/>
              </a:rPr>
              <a:t>This is not </a:t>
            </a:r>
            <a:r>
              <a:rPr sz="2000" spc="-5" dirty="0">
                <a:solidFill>
                  <a:srgbClr val="402000"/>
                </a:solidFill>
                <a:latin typeface="Arial"/>
                <a:cs typeface="Arial"/>
              </a:rPr>
              <a:t>true for sequential/behavioral</a:t>
            </a:r>
            <a:r>
              <a:rPr sz="2000" spc="-40" dirty="0">
                <a:solidFill>
                  <a:srgbClr val="402000"/>
                </a:solidFill>
                <a:latin typeface="Arial"/>
                <a:cs typeface="Arial"/>
              </a:rPr>
              <a:t> </a:t>
            </a:r>
            <a:r>
              <a:rPr sz="2000" spc="-5" dirty="0">
                <a:solidFill>
                  <a:srgbClr val="402000"/>
                </a:solidFill>
                <a:latin typeface="Arial"/>
                <a:cs typeface="Arial"/>
              </a:rPr>
              <a:t>statements</a:t>
            </a:r>
            <a:endParaRPr sz="2000">
              <a:latin typeface="Arial"/>
              <a:cs typeface="Arial"/>
            </a:endParaRPr>
          </a:p>
          <a:p>
            <a:pPr marL="1993900">
              <a:lnSpc>
                <a:spcPct val="100000"/>
              </a:lnSpc>
              <a:spcBef>
                <a:spcPts val="1100"/>
              </a:spcBef>
            </a:pPr>
            <a:r>
              <a:rPr sz="1600" spc="-140" dirty="0">
                <a:solidFill>
                  <a:srgbClr val="FF0000"/>
                </a:solidFill>
                <a:latin typeface="Arial"/>
                <a:cs typeface="Arial"/>
              </a:rPr>
              <a:t>This</a:t>
            </a:r>
            <a:r>
              <a:rPr sz="1600" spc="-85" dirty="0">
                <a:solidFill>
                  <a:srgbClr val="FF0000"/>
                </a:solidFill>
                <a:latin typeface="Arial"/>
                <a:cs typeface="Arial"/>
              </a:rPr>
              <a:t> </a:t>
            </a:r>
            <a:r>
              <a:rPr sz="1600" spc="-165" dirty="0">
                <a:solidFill>
                  <a:srgbClr val="FF0000"/>
                </a:solidFill>
                <a:latin typeface="Arial"/>
                <a:cs typeface="Arial"/>
              </a:rPr>
              <a:t>order…</a:t>
            </a:r>
            <a:endParaRPr sz="1600">
              <a:latin typeface="Arial"/>
              <a:cs typeface="Arial"/>
            </a:endParaRPr>
          </a:p>
          <a:p>
            <a:pPr marL="2908300">
              <a:lnSpc>
                <a:spcPct val="100000"/>
              </a:lnSpc>
              <a:spcBef>
                <a:spcPts val="695"/>
              </a:spcBef>
            </a:pPr>
            <a:r>
              <a:rPr sz="1600" dirty="0">
                <a:solidFill>
                  <a:srgbClr val="402000"/>
                </a:solidFill>
                <a:latin typeface="Courier New"/>
                <a:cs typeface="Courier New"/>
              </a:rPr>
              <a:t>U1_out &lt;= A </a:t>
            </a:r>
            <a:r>
              <a:rPr sz="1600" b="1" dirty="0">
                <a:solidFill>
                  <a:srgbClr val="402000"/>
                </a:solidFill>
                <a:latin typeface="Courier New"/>
                <a:cs typeface="Courier New"/>
              </a:rPr>
              <a:t>XOR</a:t>
            </a:r>
            <a:r>
              <a:rPr sz="1600" b="1" spc="-15" dirty="0">
                <a:solidFill>
                  <a:srgbClr val="402000"/>
                </a:solidFill>
                <a:latin typeface="Courier New"/>
                <a:cs typeface="Courier New"/>
              </a:rPr>
              <a:t> </a:t>
            </a:r>
            <a:r>
              <a:rPr sz="1600" dirty="0">
                <a:solidFill>
                  <a:srgbClr val="402000"/>
                </a:solidFill>
                <a:latin typeface="Courier New"/>
                <a:cs typeface="Courier New"/>
              </a:rPr>
              <a:t>B;</a:t>
            </a:r>
            <a:endParaRPr sz="1600">
              <a:latin typeface="Courier New"/>
              <a:cs typeface="Courier New"/>
            </a:endParaRPr>
          </a:p>
          <a:p>
            <a:pPr marL="2908300">
              <a:lnSpc>
                <a:spcPct val="100000"/>
              </a:lnSpc>
              <a:spcBef>
                <a:spcPts val="670"/>
              </a:spcBef>
            </a:pPr>
            <a:r>
              <a:rPr sz="1600" dirty="0">
                <a:solidFill>
                  <a:srgbClr val="402000"/>
                </a:solidFill>
                <a:latin typeface="Courier New"/>
                <a:cs typeface="Courier New"/>
              </a:rPr>
              <a:t>Result &lt;= U1_out </a:t>
            </a:r>
            <a:r>
              <a:rPr sz="1600" b="1" dirty="0">
                <a:solidFill>
                  <a:srgbClr val="402000"/>
                </a:solidFill>
                <a:latin typeface="Courier New"/>
                <a:cs typeface="Courier New"/>
              </a:rPr>
              <a:t>XOR</a:t>
            </a:r>
            <a:r>
              <a:rPr sz="1600" b="1" spc="-15" dirty="0">
                <a:solidFill>
                  <a:srgbClr val="402000"/>
                </a:solidFill>
                <a:latin typeface="Courier New"/>
                <a:cs typeface="Courier New"/>
              </a:rPr>
              <a:t> </a:t>
            </a:r>
            <a:r>
              <a:rPr sz="1600" dirty="0">
                <a:solidFill>
                  <a:srgbClr val="402000"/>
                </a:solidFill>
                <a:latin typeface="Courier New"/>
                <a:cs typeface="Courier New"/>
              </a:rPr>
              <a:t>C;</a:t>
            </a:r>
            <a:endParaRPr sz="1600">
              <a:latin typeface="Courier New"/>
              <a:cs typeface="Courier New"/>
            </a:endParaRPr>
          </a:p>
          <a:p>
            <a:pPr marL="1993900">
              <a:lnSpc>
                <a:spcPct val="100000"/>
              </a:lnSpc>
              <a:spcBef>
                <a:spcPts val="890"/>
              </a:spcBef>
            </a:pPr>
            <a:r>
              <a:rPr sz="1600" spc="-114" dirty="0">
                <a:solidFill>
                  <a:srgbClr val="FF0000"/>
                </a:solidFill>
                <a:latin typeface="Arial"/>
                <a:cs typeface="Arial"/>
              </a:rPr>
              <a:t>Is </a:t>
            </a:r>
            <a:r>
              <a:rPr sz="1600" spc="-140" dirty="0">
                <a:solidFill>
                  <a:srgbClr val="FF0000"/>
                </a:solidFill>
                <a:latin typeface="Arial"/>
                <a:cs typeface="Arial"/>
              </a:rPr>
              <a:t>the </a:t>
            </a:r>
            <a:r>
              <a:rPr sz="1600" spc="-180" dirty="0">
                <a:solidFill>
                  <a:srgbClr val="FF0000"/>
                </a:solidFill>
                <a:latin typeface="Arial"/>
                <a:cs typeface="Arial"/>
              </a:rPr>
              <a:t>same </a:t>
            </a:r>
            <a:r>
              <a:rPr sz="1600" spc="-160" dirty="0">
                <a:solidFill>
                  <a:srgbClr val="FF0000"/>
                </a:solidFill>
                <a:latin typeface="Arial"/>
                <a:cs typeface="Arial"/>
              </a:rPr>
              <a:t>as </a:t>
            </a:r>
            <a:r>
              <a:rPr sz="1600" spc="-120" dirty="0">
                <a:solidFill>
                  <a:srgbClr val="FF0000"/>
                </a:solidFill>
                <a:latin typeface="Arial"/>
                <a:cs typeface="Arial"/>
              </a:rPr>
              <a:t>this</a:t>
            </a:r>
            <a:r>
              <a:rPr sz="1600" spc="185" dirty="0">
                <a:solidFill>
                  <a:srgbClr val="FF0000"/>
                </a:solidFill>
                <a:latin typeface="Arial"/>
                <a:cs typeface="Arial"/>
              </a:rPr>
              <a:t> </a:t>
            </a:r>
            <a:r>
              <a:rPr sz="1600" spc="-170" dirty="0">
                <a:solidFill>
                  <a:srgbClr val="FF0000"/>
                </a:solidFill>
                <a:latin typeface="Arial"/>
                <a:cs typeface="Arial"/>
              </a:rPr>
              <a:t>order…</a:t>
            </a:r>
            <a:endParaRPr sz="1600">
              <a:latin typeface="Arial"/>
              <a:cs typeface="Arial"/>
            </a:endParaRPr>
          </a:p>
          <a:p>
            <a:pPr marL="2908300" marR="2301240">
              <a:lnSpc>
                <a:spcPts val="2690"/>
              </a:lnSpc>
              <a:spcBef>
                <a:spcPts val="120"/>
              </a:spcBef>
            </a:pPr>
            <a:r>
              <a:rPr sz="1600" dirty="0">
                <a:solidFill>
                  <a:srgbClr val="402000"/>
                </a:solidFill>
                <a:latin typeface="Courier New"/>
                <a:cs typeface="Courier New"/>
              </a:rPr>
              <a:t>Result &lt;= U1_out </a:t>
            </a:r>
            <a:r>
              <a:rPr sz="1600" b="1" dirty="0">
                <a:solidFill>
                  <a:srgbClr val="402000"/>
                </a:solidFill>
                <a:latin typeface="Courier New"/>
                <a:cs typeface="Courier New"/>
              </a:rPr>
              <a:t>XOR</a:t>
            </a:r>
            <a:r>
              <a:rPr sz="1600" b="1" spc="-95" dirty="0">
                <a:solidFill>
                  <a:srgbClr val="402000"/>
                </a:solidFill>
                <a:latin typeface="Courier New"/>
                <a:cs typeface="Courier New"/>
              </a:rPr>
              <a:t> </a:t>
            </a:r>
            <a:r>
              <a:rPr sz="1600" dirty="0">
                <a:solidFill>
                  <a:srgbClr val="402000"/>
                </a:solidFill>
                <a:latin typeface="Courier New"/>
                <a:cs typeface="Courier New"/>
              </a:rPr>
              <a:t>C;  U1_out &lt;= A </a:t>
            </a:r>
            <a:r>
              <a:rPr sz="1600" b="1" dirty="0">
                <a:solidFill>
                  <a:srgbClr val="402000"/>
                </a:solidFill>
                <a:latin typeface="Courier New"/>
                <a:cs typeface="Courier New"/>
              </a:rPr>
              <a:t>XOR</a:t>
            </a:r>
            <a:r>
              <a:rPr sz="1600" b="1" spc="-45" dirty="0">
                <a:solidFill>
                  <a:srgbClr val="402000"/>
                </a:solidFill>
                <a:latin typeface="Courier New"/>
                <a:cs typeface="Courier New"/>
              </a:rPr>
              <a:t> </a:t>
            </a:r>
            <a:r>
              <a:rPr sz="1600" dirty="0">
                <a:solidFill>
                  <a:srgbClr val="402000"/>
                </a:solidFill>
                <a:latin typeface="Courier New"/>
                <a:cs typeface="Courier New"/>
              </a:rPr>
              <a:t>B;</a:t>
            </a:r>
            <a:endParaRPr sz="1600">
              <a:latin typeface="Courier New"/>
              <a:cs typeface="Courier New"/>
            </a:endParaRPr>
          </a:p>
        </p:txBody>
      </p:sp>
    </p:spTree>
    <p:extLst>
      <p:ext uri="{BB962C8B-B14F-4D97-AF65-F5344CB8AC3E}">
        <p14:creationId xmlns:p14="http://schemas.microsoft.com/office/powerpoint/2010/main" val="2723607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41298"/>
            <a:ext cx="7792084" cy="635000"/>
          </a:xfrm>
          <a:prstGeom prst="rect">
            <a:avLst/>
          </a:prstGeom>
        </p:spPr>
        <p:txBody>
          <a:bodyPr vert="horz" wrap="square" lIns="0" tIns="12700" rIns="0" bIns="0" rtlCol="0">
            <a:spAutoFit/>
          </a:bodyPr>
          <a:lstStyle/>
          <a:p>
            <a:pPr marL="12700">
              <a:lnSpc>
                <a:spcPct val="100000"/>
              </a:lnSpc>
              <a:spcBef>
                <a:spcPts val="100"/>
              </a:spcBef>
              <a:tabLst>
                <a:tab pos="2328545" algn="l"/>
              </a:tabLst>
            </a:pPr>
            <a:r>
              <a:rPr sz="4000" dirty="0"/>
              <a:t>Structural	</a:t>
            </a:r>
            <a:r>
              <a:rPr sz="4000" spc="-5" dirty="0"/>
              <a:t>Architecture </a:t>
            </a:r>
            <a:r>
              <a:rPr sz="4000" spc="-5" dirty="0">
                <a:solidFill>
                  <a:srgbClr val="BA2D2D"/>
                </a:solidFill>
              </a:rPr>
              <a:t>in VHDL</a:t>
            </a:r>
            <a:r>
              <a:rPr sz="4000" spc="-25" dirty="0">
                <a:solidFill>
                  <a:srgbClr val="BA2D2D"/>
                </a:solidFill>
              </a:rPr>
              <a:t> </a:t>
            </a:r>
            <a:r>
              <a:rPr sz="4000" dirty="0">
                <a:solidFill>
                  <a:srgbClr val="BA2D2D"/>
                </a:solidFill>
              </a:rPr>
              <a:t>93</a:t>
            </a:r>
            <a:endParaRPr sz="4000"/>
          </a:p>
        </p:txBody>
      </p:sp>
      <p:sp>
        <p:nvSpPr>
          <p:cNvPr id="3" name="object 3"/>
          <p:cNvSpPr/>
          <p:nvPr/>
        </p:nvSpPr>
        <p:spPr>
          <a:xfrm>
            <a:off x="2441575" y="1981200"/>
            <a:ext cx="4645660" cy="3494404"/>
          </a:xfrm>
          <a:custGeom>
            <a:avLst/>
            <a:gdLst/>
            <a:ahLst/>
            <a:cxnLst/>
            <a:rect l="l" t="t" r="r" b="b"/>
            <a:pathLst>
              <a:path w="4645659" h="3494404">
                <a:moveTo>
                  <a:pt x="0" y="0"/>
                </a:moveTo>
                <a:lnTo>
                  <a:pt x="4645032" y="0"/>
                </a:lnTo>
                <a:lnTo>
                  <a:pt x="4645032" y="3494091"/>
                </a:lnTo>
                <a:lnTo>
                  <a:pt x="0" y="3494091"/>
                </a:lnTo>
                <a:lnTo>
                  <a:pt x="0" y="0"/>
                </a:lnTo>
                <a:close/>
              </a:path>
            </a:pathLst>
          </a:custGeom>
          <a:ln w="25400">
            <a:solidFill>
              <a:srgbClr val="402000"/>
            </a:solidFill>
          </a:ln>
        </p:spPr>
        <p:txBody>
          <a:bodyPr wrap="square" lIns="0" tIns="0" rIns="0" bIns="0" rtlCol="0"/>
          <a:lstStyle/>
          <a:p>
            <a:endParaRPr/>
          </a:p>
        </p:txBody>
      </p:sp>
      <p:sp>
        <p:nvSpPr>
          <p:cNvPr id="4" name="object 4"/>
          <p:cNvSpPr txBox="1"/>
          <p:nvPr/>
        </p:nvSpPr>
        <p:spPr>
          <a:xfrm>
            <a:off x="2532062" y="1961388"/>
            <a:ext cx="3416300" cy="3451860"/>
          </a:xfrm>
          <a:prstGeom prst="rect">
            <a:avLst/>
          </a:prstGeom>
        </p:spPr>
        <p:txBody>
          <a:bodyPr vert="horz" wrap="square" lIns="0" tIns="40005" rIns="0" bIns="0" rtlCol="0">
            <a:spAutoFit/>
          </a:bodyPr>
          <a:lstStyle/>
          <a:p>
            <a:pPr>
              <a:lnSpc>
                <a:spcPct val="100000"/>
              </a:lnSpc>
              <a:spcBef>
                <a:spcPts val="315"/>
              </a:spcBef>
            </a:pPr>
            <a:r>
              <a:rPr sz="1400" b="1" spc="-5" dirty="0">
                <a:solidFill>
                  <a:srgbClr val="402000"/>
                </a:solidFill>
                <a:latin typeface="Courier New"/>
                <a:cs typeface="Courier New"/>
              </a:rPr>
              <a:t>LIBRARY</a:t>
            </a:r>
            <a:r>
              <a:rPr sz="1400" b="1" spc="-10" dirty="0">
                <a:solidFill>
                  <a:srgbClr val="402000"/>
                </a:solidFill>
                <a:latin typeface="Courier New"/>
                <a:cs typeface="Courier New"/>
              </a:rPr>
              <a:t> </a:t>
            </a:r>
            <a:r>
              <a:rPr sz="1400" b="1" spc="-5" dirty="0">
                <a:solidFill>
                  <a:srgbClr val="402000"/>
                </a:solidFill>
                <a:latin typeface="Courier New"/>
                <a:cs typeface="Courier New"/>
              </a:rPr>
              <a:t>ieee;</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USE</a:t>
            </a:r>
            <a:r>
              <a:rPr sz="1400" b="1" spc="-30" dirty="0">
                <a:solidFill>
                  <a:srgbClr val="402000"/>
                </a:solidFill>
                <a:latin typeface="Courier New"/>
                <a:cs typeface="Courier New"/>
              </a:rPr>
              <a:t> </a:t>
            </a:r>
            <a:r>
              <a:rPr sz="1400" b="1" spc="-5" dirty="0">
                <a:solidFill>
                  <a:srgbClr val="402000"/>
                </a:solidFill>
                <a:latin typeface="Courier New"/>
                <a:cs typeface="Courier New"/>
              </a:rPr>
              <a:t>ieee.std_logic_1164.all;</a:t>
            </a:r>
            <a:endParaRPr sz="1400">
              <a:latin typeface="Courier New"/>
              <a:cs typeface="Courier New"/>
            </a:endParaRPr>
          </a:p>
          <a:p>
            <a:pPr>
              <a:lnSpc>
                <a:spcPct val="100000"/>
              </a:lnSpc>
              <a:spcBef>
                <a:spcPts val="10"/>
              </a:spcBef>
            </a:pPr>
            <a:endParaRPr sz="1750">
              <a:latin typeface="Courier New"/>
              <a:cs typeface="Courier New"/>
            </a:endParaRPr>
          </a:p>
          <a:p>
            <a:pPr marL="457200" marR="1919605" indent="-457200">
              <a:lnSpc>
                <a:spcPct val="112900"/>
              </a:lnSpc>
            </a:pPr>
            <a:r>
              <a:rPr sz="1400" b="1" spc="-5" dirty="0">
                <a:solidFill>
                  <a:srgbClr val="402000"/>
                </a:solidFill>
                <a:latin typeface="Courier New"/>
                <a:cs typeface="Courier New"/>
              </a:rPr>
              <a:t>ENTITY </a:t>
            </a:r>
            <a:r>
              <a:rPr sz="1400" spc="-5" dirty="0">
                <a:solidFill>
                  <a:srgbClr val="402000"/>
                </a:solidFill>
                <a:latin typeface="Courier New"/>
                <a:cs typeface="Courier New"/>
              </a:rPr>
              <a:t>xor2</a:t>
            </a:r>
            <a:r>
              <a:rPr sz="1400" spc="-100" dirty="0">
                <a:solidFill>
                  <a:srgbClr val="402000"/>
                </a:solidFill>
                <a:latin typeface="Courier New"/>
                <a:cs typeface="Courier New"/>
              </a:rPr>
              <a:t> </a:t>
            </a:r>
            <a:r>
              <a:rPr sz="1400" b="1" spc="-5" dirty="0">
                <a:solidFill>
                  <a:srgbClr val="402000"/>
                </a:solidFill>
                <a:latin typeface="Courier New"/>
                <a:cs typeface="Courier New"/>
              </a:rPr>
              <a:t>IS  PORT</a:t>
            </a:r>
            <a:r>
              <a:rPr sz="1400" spc="-5" dirty="0">
                <a:solidFill>
                  <a:srgbClr val="402000"/>
                </a:solidFill>
                <a:latin typeface="Courier New"/>
                <a:cs typeface="Courier New"/>
              </a:rPr>
              <a:t>(</a:t>
            </a:r>
            <a:endParaRPr sz="1400">
              <a:latin typeface="Courier New"/>
              <a:cs typeface="Courier New"/>
            </a:endParaRPr>
          </a:p>
          <a:p>
            <a:pPr marL="914400">
              <a:lnSpc>
                <a:spcPct val="100000"/>
              </a:lnSpc>
              <a:spcBef>
                <a:spcPts val="240"/>
              </a:spcBef>
              <a:tabLst>
                <a:tab pos="1445895" algn="l"/>
              </a:tabLst>
            </a:pPr>
            <a:r>
              <a:rPr sz="1400" spc="-5" dirty="0">
                <a:solidFill>
                  <a:srgbClr val="402000"/>
                </a:solidFill>
                <a:latin typeface="Courier New"/>
                <a:cs typeface="Courier New"/>
              </a:rPr>
              <a:t>I1	</a:t>
            </a:r>
            <a:r>
              <a:rPr sz="1400" b="1" dirty="0">
                <a:solidFill>
                  <a:srgbClr val="402000"/>
                </a:solidFill>
                <a:latin typeface="Courier New"/>
                <a:cs typeface="Courier New"/>
              </a:rPr>
              <a:t>: </a:t>
            </a:r>
            <a:r>
              <a:rPr sz="1400" b="1" spc="-5" dirty="0">
                <a:solidFill>
                  <a:srgbClr val="402000"/>
                </a:solidFill>
                <a:latin typeface="Courier New"/>
                <a:cs typeface="Courier New"/>
              </a:rPr>
              <a:t>IN</a:t>
            </a:r>
            <a:r>
              <a:rPr sz="1400" b="1" spc="-55" dirty="0">
                <a:solidFill>
                  <a:srgbClr val="402000"/>
                </a:solidFill>
                <a:latin typeface="Courier New"/>
                <a:cs typeface="Courier New"/>
              </a:rPr>
              <a:t> </a:t>
            </a:r>
            <a:r>
              <a:rPr sz="1400" b="1" spc="-5" dirty="0">
                <a:solidFill>
                  <a:srgbClr val="402000"/>
                </a:solidFill>
                <a:latin typeface="Courier New"/>
                <a:cs typeface="Courier New"/>
              </a:rPr>
              <a:t>STD_LOGIC</a:t>
            </a:r>
            <a:r>
              <a:rPr sz="1400" spc="-5" dirty="0">
                <a:solidFill>
                  <a:srgbClr val="402000"/>
                </a:solidFill>
                <a:latin typeface="Courier New"/>
                <a:cs typeface="Courier New"/>
              </a:rPr>
              <a:t>;</a:t>
            </a:r>
            <a:endParaRPr sz="1400">
              <a:latin typeface="Courier New"/>
              <a:cs typeface="Courier New"/>
            </a:endParaRPr>
          </a:p>
          <a:p>
            <a:pPr marL="914400" marR="154305">
              <a:lnSpc>
                <a:spcPct val="112900"/>
              </a:lnSpc>
              <a:spcBef>
                <a:spcPts val="95"/>
              </a:spcBef>
              <a:tabLst>
                <a:tab pos="1445895" algn="l"/>
              </a:tabLst>
            </a:pPr>
            <a:r>
              <a:rPr sz="1400" spc="-5" dirty="0">
                <a:solidFill>
                  <a:srgbClr val="402000"/>
                </a:solidFill>
                <a:latin typeface="Courier New"/>
                <a:cs typeface="Courier New"/>
              </a:rPr>
              <a:t>I2	</a:t>
            </a:r>
            <a:r>
              <a:rPr sz="1400" dirty="0">
                <a:solidFill>
                  <a:srgbClr val="402000"/>
                </a:solidFill>
                <a:latin typeface="Courier New"/>
                <a:cs typeface="Courier New"/>
              </a:rPr>
              <a:t>: </a:t>
            </a:r>
            <a:r>
              <a:rPr sz="1400" b="1" spc="-5" dirty="0">
                <a:solidFill>
                  <a:srgbClr val="402000"/>
                </a:solidFill>
                <a:latin typeface="Courier New"/>
                <a:cs typeface="Courier New"/>
              </a:rPr>
              <a:t>IN STD_LOGIC</a:t>
            </a:r>
            <a:r>
              <a:rPr sz="1400" spc="-5" dirty="0">
                <a:solidFill>
                  <a:srgbClr val="402000"/>
                </a:solidFill>
                <a:latin typeface="Courier New"/>
                <a:cs typeface="Courier New"/>
              </a:rPr>
              <a:t>;  </a:t>
            </a:r>
            <a:r>
              <a:rPr sz="1400" dirty="0">
                <a:solidFill>
                  <a:srgbClr val="402000"/>
                </a:solidFill>
                <a:latin typeface="Courier New"/>
                <a:cs typeface="Courier New"/>
              </a:rPr>
              <a:t>Y	: </a:t>
            </a:r>
            <a:r>
              <a:rPr sz="1400" b="1" spc="-5" dirty="0">
                <a:solidFill>
                  <a:srgbClr val="402000"/>
                </a:solidFill>
                <a:latin typeface="Courier New"/>
                <a:cs typeface="Courier New"/>
              </a:rPr>
              <a:t>OUT</a:t>
            </a:r>
            <a:r>
              <a:rPr sz="1400" b="1" spc="-110" dirty="0">
                <a:solidFill>
                  <a:srgbClr val="402000"/>
                </a:solidFill>
                <a:latin typeface="Courier New"/>
                <a:cs typeface="Courier New"/>
              </a:rPr>
              <a:t> </a:t>
            </a:r>
            <a:r>
              <a:rPr sz="1400" b="1" spc="-5" dirty="0">
                <a:solidFill>
                  <a:srgbClr val="402000"/>
                </a:solidFill>
                <a:latin typeface="Courier New"/>
                <a:cs typeface="Courier New"/>
              </a:rPr>
              <a:t>STD_LOGIC</a:t>
            </a:r>
            <a:r>
              <a:rPr sz="1400" spc="-5" dirty="0">
                <a:solidFill>
                  <a:srgbClr val="402000"/>
                </a:solidFill>
                <a:latin typeface="Courier New"/>
                <a:cs typeface="Courier New"/>
              </a:rPr>
              <a:t>);</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END</a:t>
            </a:r>
            <a:r>
              <a:rPr sz="1400" b="1" spc="-15" dirty="0">
                <a:solidFill>
                  <a:srgbClr val="402000"/>
                </a:solidFill>
                <a:latin typeface="Courier New"/>
                <a:cs typeface="Courier New"/>
              </a:rPr>
              <a:t> </a:t>
            </a:r>
            <a:r>
              <a:rPr sz="1400" spc="-5" dirty="0">
                <a:solidFill>
                  <a:srgbClr val="402000"/>
                </a:solidFill>
                <a:latin typeface="Courier New"/>
                <a:cs typeface="Courier New"/>
              </a:rPr>
              <a:t>xor2;</a:t>
            </a:r>
            <a:endParaRPr sz="1400">
              <a:latin typeface="Courier New"/>
              <a:cs typeface="Courier New"/>
            </a:endParaRPr>
          </a:p>
          <a:p>
            <a:pPr>
              <a:lnSpc>
                <a:spcPct val="100000"/>
              </a:lnSpc>
              <a:spcBef>
                <a:spcPts val="35"/>
              </a:spcBef>
            </a:pPr>
            <a:endParaRPr sz="1750">
              <a:latin typeface="Courier New"/>
              <a:cs typeface="Courier New"/>
            </a:endParaRPr>
          </a:p>
          <a:p>
            <a:pPr marR="5080">
              <a:lnSpc>
                <a:spcPct val="112900"/>
              </a:lnSpc>
            </a:pPr>
            <a:r>
              <a:rPr sz="1400" b="1" spc="-5" dirty="0">
                <a:solidFill>
                  <a:srgbClr val="402000"/>
                </a:solidFill>
                <a:latin typeface="Courier New"/>
                <a:cs typeface="Courier New"/>
              </a:rPr>
              <a:t>ARCHITECTURE </a:t>
            </a:r>
            <a:r>
              <a:rPr sz="1400" spc="-5" dirty="0">
                <a:solidFill>
                  <a:srgbClr val="402000"/>
                </a:solidFill>
                <a:latin typeface="Courier New"/>
                <a:cs typeface="Courier New"/>
              </a:rPr>
              <a:t>dataflow </a:t>
            </a:r>
            <a:r>
              <a:rPr sz="1400" b="1" spc="-5" dirty="0">
                <a:solidFill>
                  <a:srgbClr val="402000"/>
                </a:solidFill>
                <a:latin typeface="Courier New"/>
                <a:cs typeface="Courier New"/>
              </a:rPr>
              <a:t>OF </a:t>
            </a:r>
            <a:r>
              <a:rPr sz="1400" spc="-5" dirty="0">
                <a:solidFill>
                  <a:srgbClr val="402000"/>
                </a:solidFill>
                <a:latin typeface="Courier New"/>
                <a:cs typeface="Courier New"/>
              </a:rPr>
              <a:t>xor2</a:t>
            </a:r>
            <a:r>
              <a:rPr sz="1400" spc="-90" dirty="0">
                <a:solidFill>
                  <a:srgbClr val="402000"/>
                </a:solidFill>
                <a:latin typeface="Courier New"/>
                <a:cs typeface="Courier New"/>
              </a:rPr>
              <a:t> </a:t>
            </a:r>
            <a:r>
              <a:rPr sz="1400" b="1" spc="-5" dirty="0">
                <a:solidFill>
                  <a:srgbClr val="402000"/>
                </a:solidFill>
                <a:latin typeface="Courier New"/>
                <a:cs typeface="Courier New"/>
              </a:rPr>
              <a:t>IS  BEGIN</a:t>
            </a:r>
            <a:endParaRPr sz="1400">
              <a:latin typeface="Courier New"/>
              <a:cs typeface="Courier New"/>
            </a:endParaRPr>
          </a:p>
          <a:p>
            <a:pPr marL="457200">
              <a:lnSpc>
                <a:spcPct val="100000"/>
              </a:lnSpc>
              <a:spcBef>
                <a:spcPts val="310"/>
              </a:spcBef>
            </a:pPr>
            <a:r>
              <a:rPr sz="1400" dirty="0">
                <a:solidFill>
                  <a:srgbClr val="402000"/>
                </a:solidFill>
                <a:latin typeface="Courier New"/>
                <a:cs typeface="Courier New"/>
              </a:rPr>
              <a:t>Y </a:t>
            </a:r>
            <a:r>
              <a:rPr sz="1400" spc="-5" dirty="0">
                <a:solidFill>
                  <a:srgbClr val="402000"/>
                </a:solidFill>
                <a:latin typeface="Courier New"/>
                <a:cs typeface="Courier New"/>
              </a:rPr>
              <a:t>&lt;= I1 </a:t>
            </a:r>
            <a:r>
              <a:rPr sz="1400" b="1" spc="-5" dirty="0">
                <a:solidFill>
                  <a:srgbClr val="402000"/>
                </a:solidFill>
                <a:latin typeface="Courier New"/>
                <a:cs typeface="Courier New"/>
              </a:rPr>
              <a:t>xor</a:t>
            </a:r>
            <a:r>
              <a:rPr sz="1400" b="1" spc="-50" dirty="0">
                <a:solidFill>
                  <a:srgbClr val="402000"/>
                </a:solidFill>
                <a:latin typeface="Courier New"/>
                <a:cs typeface="Courier New"/>
              </a:rPr>
              <a:t> </a:t>
            </a:r>
            <a:r>
              <a:rPr sz="1400" spc="-5" dirty="0">
                <a:solidFill>
                  <a:srgbClr val="402000"/>
                </a:solidFill>
                <a:latin typeface="Courier New"/>
                <a:cs typeface="Courier New"/>
              </a:rPr>
              <a:t>I2;</a:t>
            </a:r>
            <a:endParaRPr sz="1400">
              <a:latin typeface="Courier New"/>
              <a:cs typeface="Courier New"/>
            </a:endParaRPr>
          </a:p>
          <a:p>
            <a:pPr>
              <a:lnSpc>
                <a:spcPct val="100000"/>
              </a:lnSpc>
              <a:spcBef>
                <a:spcPts val="215"/>
              </a:spcBef>
            </a:pPr>
            <a:r>
              <a:rPr sz="1400" b="1" spc="-5" dirty="0">
                <a:solidFill>
                  <a:srgbClr val="402000"/>
                </a:solidFill>
                <a:latin typeface="Courier New"/>
                <a:cs typeface="Courier New"/>
              </a:rPr>
              <a:t>END</a:t>
            </a:r>
            <a:r>
              <a:rPr sz="1400" b="1" spc="-15" dirty="0">
                <a:solidFill>
                  <a:srgbClr val="402000"/>
                </a:solidFill>
                <a:latin typeface="Courier New"/>
                <a:cs typeface="Courier New"/>
              </a:rPr>
              <a:t> </a:t>
            </a:r>
            <a:r>
              <a:rPr sz="1400" spc="-5" dirty="0">
                <a:solidFill>
                  <a:srgbClr val="402000"/>
                </a:solidFill>
                <a:latin typeface="Courier New"/>
                <a:cs typeface="Courier New"/>
              </a:rPr>
              <a:t>dataflow;</a:t>
            </a:r>
            <a:endParaRPr sz="1400">
              <a:latin typeface="Courier New"/>
              <a:cs typeface="Courier New"/>
            </a:endParaRPr>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45</a:t>
            </a:fld>
            <a:endParaRPr dirty="0"/>
          </a:p>
        </p:txBody>
      </p:sp>
      <p:sp>
        <p:nvSpPr>
          <p:cNvPr id="5" name="object 5"/>
          <p:cNvSpPr txBox="1"/>
          <p:nvPr/>
        </p:nvSpPr>
        <p:spPr>
          <a:xfrm>
            <a:off x="764540" y="1294891"/>
            <a:ext cx="11957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02000"/>
                </a:solidFill>
                <a:latin typeface="Arial"/>
                <a:cs typeface="Arial"/>
              </a:rPr>
              <a:t>xor2.vhd</a:t>
            </a:r>
            <a:endParaRPr sz="2400">
              <a:latin typeface="Arial"/>
              <a:cs typeface="Arial"/>
            </a:endParaRPr>
          </a:p>
        </p:txBody>
      </p:sp>
    </p:spTree>
    <p:extLst>
      <p:ext uri="{BB962C8B-B14F-4D97-AF65-F5344CB8AC3E}">
        <p14:creationId xmlns:p14="http://schemas.microsoft.com/office/powerpoint/2010/main" val="3307020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7790815" cy="635000"/>
          </a:xfrm>
          <a:prstGeom prst="rect">
            <a:avLst/>
          </a:prstGeom>
        </p:spPr>
        <p:txBody>
          <a:bodyPr vert="horz" wrap="square" lIns="0" tIns="12700" rIns="0" bIns="0" rtlCol="0">
            <a:spAutoFit/>
          </a:bodyPr>
          <a:lstStyle/>
          <a:p>
            <a:pPr marL="12700">
              <a:lnSpc>
                <a:spcPct val="100000"/>
              </a:lnSpc>
              <a:spcBef>
                <a:spcPts val="100"/>
              </a:spcBef>
              <a:tabLst>
                <a:tab pos="2328545" algn="l"/>
              </a:tabLst>
            </a:pPr>
            <a:r>
              <a:rPr sz="4000" dirty="0"/>
              <a:t>Structural	</a:t>
            </a:r>
            <a:r>
              <a:rPr sz="4000" spc="-5" dirty="0"/>
              <a:t>Architecture </a:t>
            </a:r>
            <a:r>
              <a:rPr sz="4000" spc="-5" dirty="0">
                <a:solidFill>
                  <a:srgbClr val="BA2D2D"/>
                </a:solidFill>
              </a:rPr>
              <a:t>in VHDL</a:t>
            </a:r>
            <a:r>
              <a:rPr sz="4000" spc="-35" dirty="0">
                <a:solidFill>
                  <a:srgbClr val="BA2D2D"/>
                </a:solidFill>
              </a:rPr>
              <a:t> </a:t>
            </a:r>
            <a:r>
              <a:rPr sz="4000" spc="-5" dirty="0">
                <a:solidFill>
                  <a:srgbClr val="BA2D2D"/>
                </a:solidFill>
              </a:rPr>
              <a:t>93</a:t>
            </a:r>
            <a:endParaRPr sz="4000"/>
          </a:p>
        </p:txBody>
      </p:sp>
      <p:sp>
        <p:nvSpPr>
          <p:cNvPr id="3" name="object 3"/>
          <p:cNvSpPr txBox="1"/>
          <p:nvPr/>
        </p:nvSpPr>
        <p:spPr>
          <a:xfrm>
            <a:off x="459740" y="1835403"/>
            <a:ext cx="4067175" cy="510540"/>
          </a:xfrm>
          <a:prstGeom prst="rect">
            <a:avLst/>
          </a:prstGeom>
        </p:spPr>
        <p:txBody>
          <a:bodyPr vert="horz" wrap="square" lIns="0" tIns="22860" rIns="0" bIns="0" rtlCol="0">
            <a:spAutoFit/>
          </a:bodyPr>
          <a:lstStyle/>
          <a:p>
            <a:pPr marL="12700" marR="5080">
              <a:lnSpc>
                <a:spcPts val="1900"/>
              </a:lnSpc>
              <a:spcBef>
                <a:spcPts val="180"/>
              </a:spcBef>
            </a:pPr>
            <a:r>
              <a:rPr sz="1600" b="1" spc="-10" dirty="0">
                <a:solidFill>
                  <a:srgbClr val="402000"/>
                </a:solidFill>
                <a:latin typeface="Arial"/>
                <a:cs typeface="Arial"/>
              </a:rPr>
              <a:t>ARCHITECTURE </a:t>
            </a:r>
            <a:r>
              <a:rPr sz="1600" spc="-5" dirty="0">
                <a:solidFill>
                  <a:srgbClr val="402000"/>
                </a:solidFill>
                <a:latin typeface="Arial"/>
                <a:cs typeface="Arial"/>
              </a:rPr>
              <a:t>structural </a:t>
            </a:r>
            <a:r>
              <a:rPr sz="1600" b="1" dirty="0">
                <a:solidFill>
                  <a:srgbClr val="402000"/>
                </a:solidFill>
                <a:latin typeface="Arial"/>
                <a:cs typeface="Arial"/>
              </a:rPr>
              <a:t>OF </a:t>
            </a:r>
            <a:r>
              <a:rPr sz="1600" spc="-5" dirty="0">
                <a:solidFill>
                  <a:srgbClr val="402000"/>
                </a:solidFill>
                <a:latin typeface="Arial"/>
                <a:cs typeface="Arial"/>
              </a:rPr>
              <a:t>xor3_gate </a:t>
            </a:r>
            <a:r>
              <a:rPr sz="1600" b="1" spc="5" dirty="0">
                <a:solidFill>
                  <a:srgbClr val="402000"/>
                </a:solidFill>
                <a:latin typeface="Arial"/>
                <a:cs typeface="Arial"/>
              </a:rPr>
              <a:t>IS  </a:t>
            </a:r>
            <a:r>
              <a:rPr sz="1600" b="1" spc="-5" dirty="0">
                <a:solidFill>
                  <a:srgbClr val="402000"/>
                </a:solidFill>
                <a:latin typeface="Arial"/>
                <a:cs typeface="Arial"/>
              </a:rPr>
              <a:t>SIGNAL </a:t>
            </a:r>
            <a:r>
              <a:rPr sz="1600" spc="-5" dirty="0">
                <a:solidFill>
                  <a:srgbClr val="402000"/>
                </a:solidFill>
                <a:latin typeface="Arial"/>
                <a:cs typeface="Arial"/>
              </a:rPr>
              <a:t>U1_OUT:</a:t>
            </a:r>
            <a:r>
              <a:rPr sz="1600" spc="10" dirty="0">
                <a:solidFill>
                  <a:srgbClr val="402000"/>
                </a:solidFill>
                <a:latin typeface="Arial"/>
                <a:cs typeface="Arial"/>
              </a:rPr>
              <a:t> </a:t>
            </a:r>
            <a:r>
              <a:rPr sz="1600" spc="-5" dirty="0">
                <a:solidFill>
                  <a:srgbClr val="402000"/>
                </a:solidFill>
                <a:latin typeface="Arial"/>
                <a:cs typeface="Arial"/>
              </a:rPr>
              <a:t>STD_LOGIC;</a:t>
            </a:r>
            <a:endParaRPr sz="1600">
              <a:latin typeface="Arial"/>
              <a:cs typeface="Arial"/>
            </a:endParaRPr>
          </a:p>
        </p:txBody>
      </p:sp>
      <p:sp>
        <p:nvSpPr>
          <p:cNvPr id="4" name="object 4"/>
          <p:cNvSpPr txBox="1"/>
          <p:nvPr/>
        </p:nvSpPr>
        <p:spPr>
          <a:xfrm>
            <a:off x="459740" y="2713227"/>
            <a:ext cx="3171825" cy="1247775"/>
          </a:xfrm>
          <a:prstGeom prst="rect">
            <a:avLst/>
          </a:prstGeom>
        </p:spPr>
        <p:txBody>
          <a:bodyPr vert="horz" wrap="square" lIns="0" tIns="12700" rIns="0" bIns="0" rtlCol="0">
            <a:spAutoFit/>
          </a:bodyPr>
          <a:lstStyle/>
          <a:p>
            <a:pPr marL="12700">
              <a:lnSpc>
                <a:spcPts val="1910"/>
              </a:lnSpc>
              <a:spcBef>
                <a:spcPts val="100"/>
              </a:spcBef>
            </a:pPr>
            <a:r>
              <a:rPr sz="1600" b="1" spc="-5" dirty="0">
                <a:solidFill>
                  <a:srgbClr val="402000"/>
                </a:solidFill>
                <a:latin typeface="Arial"/>
                <a:cs typeface="Arial"/>
              </a:rPr>
              <a:t>BEGIN</a:t>
            </a:r>
            <a:endParaRPr sz="1600">
              <a:latin typeface="Arial"/>
              <a:cs typeface="Arial"/>
            </a:endParaRPr>
          </a:p>
          <a:p>
            <a:pPr marL="355600">
              <a:lnSpc>
                <a:spcPts val="1910"/>
              </a:lnSpc>
            </a:pPr>
            <a:r>
              <a:rPr sz="1600" spc="-5" dirty="0">
                <a:solidFill>
                  <a:srgbClr val="402000"/>
                </a:solidFill>
                <a:latin typeface="Arial"/>
                <a:cs typeface="Arial"/>
              </a:rPr>
              <a:t>U1: </a:t>
            </a:r>
            <a:r>
              <a:rPr sz="1600" b="1" spc="-5" dirty="0">
                <a:solidFill>
                  <a:srgbClr val="402000"/>
                </a:solidFill>
                <a:latin typeface="Arial"/>
                <a:cs typeface="Arial"/>
              </a:rPr>
              <a:t>entity</a:t>
            </a:r>
            <a:r>
              <a:rPr sz="1600" b="1" spc="-10" dirty="0">
                <a:solidFill>
                  <a:srgbClr val="402000"/>
                </a:solidFill>
                <a:latin typeface="Arial"/>
                <a:cs typeface="Arial"/>
              </a:rPr>
              <a:t> </a:t>
            </a:r>
            <a:r>
              <a:rPr sz="1600" spc="-5" dirty="0">
                <a:solidFill>
                  <a:srgbClr val="402000"/>
                </a:solidFill>
                <a:latin typeface="Arial"/>
                <a:cs typeface="Arial"/>
              </a:rPr>
              <a:t>work.xor2(dataflow)</a:t>
            </a:r>
            <a:endParaRPr sz="1600">
              <a:latin typeface="Arial"/>
              <a:cs typeface="Arial"/>
            </a:endParaRPr>
          </a:p>
          <a:p>
            <a:pPr marL="1155700">
              <a:lnSpc>
                <a:spcPts val="1910"/>
              </a:lnSpc>
              <a:spcBef>
                <a:spcPts val="70"/>
              </a:spcBef>
            </a:pPr>
            <a:r>
              <a:rPr sz="1600" b="1" spc="-5" dirty="0">
                <a:solidFill>
                  <a:srgbClr val="402000"/>
                </a:solidFill>
                <a:latin typeface="Arial"/>
                <a:cs typeface="Arial"/>
              </a:rPr>
              <a:t>PORT MAP </a:t>
            </a:r>
            <a:r>
              <a:rPr sz="1600" dirty="0">
                <a:solidFill>
                  <a:srgbClr val="402000"/>
                </a:solidFill>
                <a:latin typeface="Arial"/>
                <a:cs typeface="Arial"/>
              </a:rPr>
              <a:t>(I1 =&gt;</a:t>
            </a:r>
            <a:r>
              <a:rPr sz="1600" spc="-35" dirty="0">
                <a:solidFill>
                  <a:srgbClr val="402000"/>
                </a:solidFill>
                <a:latin typeface="Arial"/>
                <a:cs typeface="Arial"/>
              </a:rPr>
              <a:t> </a:t>
            </a:r>
            <a:r>
              <a:rPr sz="1600" spc="-5" dirty="0">
                <a:solidFill>
                  <a:srgbClr val="402000"/>
                </a:solidFill>
                <a:latin typeface="Arial"/>
                <a:cs typeface="Arial"/>
              </a:rPr>
              <a:t>A,</a:t>
            </a:r>
            <a:endParaRPr sz="1600">
              <a:latin typeface="Arial"/>
              <a:cs typeface="Arial"/>
            </a:endParaRPr>
          </a:p>
          <a:p>
            <a:pPr marL="2355850" marR="5080">
              <a:lnSpc>
                <a:spcPts val="1920"/>
              </a:lnSpc>
              <a:spcBef>
                <a:spcPts val="50"/>
              </a:spcBef>
            </a:pPr>
            <a:r>
              <a:rPr sz="1600" dirty="0">
                <a:solidFill>
                  <a:srgbClr val="402000"/>
                </a:solidFill>
                <a:latin typeface="Arial"/>
                <a:cs typeface="Arial"/>
              </a:rPr>
              <a:t>I2 =&gt; </a:t>
            </a:r>
            <a:r>
              <a:rPr sz="1600" spc="-5" dirty="0">
                <a:solidFill>
                  <a:srgbClr val="402000"/>
                </a:solidFill>
                <a:latin typeface="Arial"/>
                <a:cs typeface="Arial"/>
              </a:rPr>
              <a:t>B,  </a:t>
            </a:r>
            <a:r>
              <a:rPr sz="1600" dirty="0">
                <a:solidFill>
                  <a:srgbClr val="402000"/>
                </a:solidFill>
                <a:latin typeface="Arial"/>
                <a:cs typeface="Arial"/>
              </a:rPr>
              <a:t>Y =&gt;</a:t>
            </a:r>
            <a:r>
              <a:rPr sz="1600" spc="-90" dirty="0">
                <a:solidFill>
                  <a:srgbClr val="402000"/>
                </a:solidFill>
                <a:latin typeface="Arial"/>
                <a:cs typeface="Arial"/>
              </a:rPr>
              <a:t> </a:t>
            </a:r>
            <a:r>
              <a:rPr sz="1600" spc="-5" dirty="0">
                <a:solidFill>
                  <a:srgbClr val="402000"/>
                </a:solidFill>
                <a:latin typeface="Arial"/>
                <a:cs typeface="Arial"/>
              </a:rPr>
              <a:t>U1</a:t>
            </a:r>
            <a:endParaRPr sz="1600">
              <a:latin typeface="Arial"/>
              <a:cs typeface="Arial"/>
            </a:endParaRPr>
          </a:p>
        </p:txBody>
      </p:sp>
      <p:sp>
        <p:nvSpPr>
          <p:cNvPr id="5" name="object 5"/>
          <p:cNvSpPr txBox="1"/>
          <p:nvPr/>
        </p:nvSpPr>
        <p:spPr>
          <a:xfrm>
            <a:off x="3619001" y="3723584"/>
            <a:ext cx="666115" cy="227329"/>
          </a:xfrm>
          <a:prstGeom prst="rect">
            <a:avLst/>
          </a:prstGeom>
        </p:spPr>
        <p:txBody>
          <a:bodyPr vert="horz" wrap="square" lIns="0" tIns="0" rIns="0" bIns="0" rtlCol="0">
            <a:spAutoFit/>
          </a:bodyPr>
          <a:lstStyle/>
          <a:p>
            <a:pPr>
              <a:lnSpc>
                <a:spcPts val="1770"/>
              </a:lnSpc>
            </a:pPr>
            <a:r>
              <a:rPr sz="1600" spc="-5" dirty="0">
                <a:solidFill>
                  <a:srgbClr val="402000"/>
                </a:solidFill>
                <a:latin typeface="Arial"/>
                <a:cs typeface="Arial"/>
              </a:rPr>
              <a:t>_</a:t>
            </a:r>
            <a:r>
              <a:rPr sz="1600" spc="5" dirty="0">
                <a:solidFill>
                  <a:srgbClr val="402000"/>
                </a:solidFill>
                <a:latin typeface="Arial"/>
                <a:cs typeface="Arial"/>
              </a:rPr>
              <a:t>O</a:t>
            </a:r>
            <a:r>
              <a:rPr sz="1600" spc="-5" dirty="0">
                <a:solidFill>
                  <a:srgbClr val="402000"/>
                </a:solidFill>
                <a:latin typeface="Arial"/>
                <a:cs typeface="Arial"/>
              </a:rPr>
              <a:t>UT</a:t>
            </a:r>
            <a:r>
              <a:rPr sz="1600" dirty="0">
                <a:solidFill>
                  <a:srgbClr val="402000"/>
                </a:solidFill>
                <a:latin typeface="Arial"/>
                <a:cs typeface="Arial"/>
              </a:rPr>
              <a:t>);</a:t>
            </a:r>
            <a:endParaRPr sz="1600">
              <a:latin typeface="Arial"/>
              <a:cs typeface="Arial"/>
            </a:endParaRPr>
          </a:p>
        </p:txBody>
      </p:sp>
      <p:sp>
        <p:nvSpPr>
          <p:cNvPr id="6" name="object 6"/>
          <p:cNvSpPr txBox="1"/>
          <p:nvPr/>
        </p:nvSpPr>
        <p:spPr>
          <a:xfrm>
            <a:off x="459740" y="4173220"/>
            <a:ext cx="3744595" cy="1247775"/>
          </a:xfrm>
          <a:prstGeom prst="rect">
            <a:avLst/>
          </a:prstGeom>
        </p:spPr>
        <p:txBody>
          <a:bodyPr vert="horz" wrap="square" lIns="0" tIns="12700" rIns="0" bIns="0" rtlCol="0">
            <a:spAutoFit/>
          </a:bodyPr>
          <a:lstStyle/>
          <a:p>
            <a:pPr marL="355600">
              <a:lnSpc>
                <a:spcPct val="100000"/>
              </a:lnSpc>
              <a:spcBef>
                <a:spcPts val="100"/>
              </a:spcBef>
            </a:pPr>
            <a:r>
              <a:rPr sz="1600" spc="-5" dirty="0">
                <a:solidFill>
                  <a:srgbClr val="402000"/>
                </a:solidFill>
                <a:latin typeface="Arial"/>
                <a:cs typeface="Arial"/>
              </a:rPr>
              <a:t>U2: </a:t>
            </a:r>
            <a:r>
              <a:rPr sz="1600" b="1" spc="-5" dirty="0">
                <a:solidFill>
                  <a:srgbClr val="402000"/>
                </a:solidFill>
                <a:latin typeface="Arial"/>
                <a:cs typeface="Arial"/>
              </a:rPr>
              <a:t>entity</a:t>
            </a:r>
            <a:r>
              <a:rPr sz="1600" b="1" spc="15" dirty="0">
                <a:solidFill>
                  <a:srgbClr val="402000"/>
                </a:solidFill>
                <a:latin typeface="Arial"/>
                <a:cs typeface="Arial"/>
              </a:rPr>
              <a:t> </a:t>
            </a:r>
            <a:r>
              <a:rPr sz="1600" spc="-5" dirty="0">
                <a:solidFill>
                  <a:srgbClr val="402000"/>
                </a:solidFill>
                <a:latin typeface="Arial"/>
                <a:cs typeface="Arial"/>
              </a:rPr>
              <a:t>work.xor2(dataflow)</a:t>
            </a:r>
            <a:endParaRPr sz="1600">
              <a:latin typeface="Arial"/>
              <a:cs typeface="Arial"/>
            </a:endParaRPr>
          </a:p>
          <a:p>
            <a:pPr marL="1155700">
              <a:lnSpc>
                <a:spcPts val="1910"/>
              </a:lnSpc>
              <a:spcBef>
                <a:spcPts val="70"/>
              </a:spcBef>
            </a:pPr>
            <a:r>
              <a:rPr sz="1600" b="1" spc="-5" dirty="0">
                <a:solidFill>
                  <a:srgbClr val="402000"/>
                </a:solidFill>
                <a:latin typeface="Arial"/>
                <a:cs typeface="Arial"/>
              </a:rPr>
              <a:t>PORT MAP </a:t>
            </a:r>
            <a:r>
              <a:rPr sz="1600" dirty="0">
                <a:solidFill>
                  <a:srgbClr val="402000"/>
                </a:solidFill>
                <a:latin typeface="Arial"/>
                <a:cs typeface="Arial"/>
              </a:rPr>
              <a:t>(I1 =&gt;</a:t>
            </a:r>
            <a:r>
              <a:rPr sz="1600" spc="-50" dirty="0">
                <a:solidFill>
                  <a:srgbClr val="402000"/>
                </a:solidFill>
                <a:latin typeface="Arial"/>
                <a:cs typeface="Arial"/>
              </a:rPr>
              <a:t> </a:t>
            </a:r>
            <a:r>
              <a:rPr sz="1600" spc="-5" dirty="0">
                <a:solidFill>
                  <a:srgbClr val="402000"/>
                </a:solidFill>
                <a:latin typeface="Arial"/>
                <a:cs typeface="Arial"/>
              </a:rPr>
              <a:t>U1_OUT,</a:t>
            </a:r>
            <a:endParaRPr sz="1600">
              <a:latin typeface="Arial"/>
              <a:cs typeface="Arial"/>
            </a:endParaRPr>
          </a:p>
          <a:p>
            <a:pPr marL="2355850">
              <a:lnSpc>
                <a:spcPts val="1910"/>
              </a:lnSpc>
            </a:pPr>
            <a:r>
              <a:rPr sz="1600" dirty="0">
                <a:solidFill>
                  <a:srgbClr val="402000"/>
                </a:solidFill>
                <a:latin typeface="Arial"/>
                <a:cs typeface="Arial"/>
              </a:rPr>
              <a:t>I2 =&gt;</a:t>
            </a:r>
            <a:r>
              <a:rPr sz="1600" spc="-10" dirty="0">
                <a:solidFill>
                  <a:srgbClr val="402000"/>
                </a:solidFill>
                <a:latin typeface="Arial"/>
                <a:cs typeface="Arial"/>
              </a:rPr>
              <a:t> </a:t>
            </a:r>
            <a:r>
              <a:rPr sz="1600" spc="-5" dirty="0">
                <a:solidFill>
                  <a:srgbClr val="402000"/>
                </a:solidFill>
                <a:latin typeface="Arial"/>
                <a:cs typeface="Arial"/>
              </a:rPr>
              <a:t>C,</a:t>
            </a:r>
            <a:endParaRPr sz="1600">
              <a:latin typeface="Arial"/>
              <a:cs typeface="Arial"/>
            </a:endParaRPr>
          </a:p>
          <a:p>
            <a:pPr marL="2355850">
              <a:lnSpc>
                <a:spcPts val="1910"/>
              </a:lnSpc>
            </a:pPr>
            <a:r>
              <a:rPr sz="1600" dirty="0">
                <a:solidFill>
                  <a:srgbClr val="402000"/>
                </a:solidFill>
                <a:latin typeface="Arial"/>
                <a:cs typeface="Arial"/>
              </a:rPr>
              <a:t>Y =&gt;</a:t>
            </a:r>
            <a:r>
              <a:rPr sz="1600" spc="-40" dirty="0">
                <a:solidFill>
                  <a:srgbClr val="402000"/>
                </a:solidFill>
                <a:latin typeface="Arial"/>
                <a:cs typeface="Arial"/>
              </a:rPr>
              <a:t> </a:t>
            </a:r>
            <a:r>
              <a:rPr sz="1600" spc="-5" dirty="0">
                <a:solidFill>
                  <a:srgbClr val="402000"/>
                </a:solidFill>
                <a:latin typeface="Arial"/>
                <a:cs typeface="Arial"/>
              </a:rPr>
              <a:t>Result);</a:t>
            </a:r>
            <a:endParaRPr sz="1600">
              <a:latin typeface="Arial"/>
              <a:cs typeface="Arial"/>
            </a:endParaRPr>
          </a:p>
          <a:p>
            <a:pPr marL="12700">
              <a:lnSpc>
                <a:spcPts val="1910"/>
              </a:lnSpc>
            </a:pPr>
            <a:r>
              <a:rPr sz="1600" b="1" spc="-5" dirty="0">
                <a:solidFill>
                  <a:srgbClr val="402000"/>
                </a:solidFill>
                <a:latin typeface="Arial"/>
                <a:cs typeface="Arial"/>
              </a:rPr>
              <a:t>END</a:t>
            </a:r>
            <a:r>
              <a:rPr sz="1600" b="1" spc="-10" dirty="0">
                <a:solidFill>
                  <a:srgbClr val="402000"/>
                </a:solidFill>
                <a:latin typeface="Arial"/>
                <a:cs typeface="Arial"/>
              </a:rPr>
              <a:t> </a:t>
            </a:r>
            <a:r>
              <a:rPr sz="1600" spc="-5" dirty="0">
                <a:solidFill>
                  <a:srgbClr val="402000"/>
                </a:solidFill>
                <a:latin typeface="Arial"/>
                <a:cs typeface="Arial"/>
              </a:rPr>
              <a:t>structural;</a:t>
            </a:r>
            <a:endParaRPr sz="1600">
              <a:latin typeface="Arial"/>
              <a:cs typeface="Arial"/>
            </a:endParaRPr>
          </a:p>
        </p:txBody>
      </p:sp>
      <p:sp>
        <p:nvSpPr>
          <p:cNvPr id="7" name="object 7"/>
          <p:cNvSpPr txBox="1"/>
          <p:nvPr/>
        </p:nvSpPr>
        <p:spPr>
          <a:xfrm>
            <a:off x="5565140" y="1768348"/>
            <a:ext cx="172720" cy="939800"/>
          </a:xfrm>
          <a:prstGeom prst="rect">
            <a:avLst/>
          </a:prstGeom>
        </p:spPr>
        <p:txBody>
          <a:bodyPr vert="horz" wrap="square" lIns="0" tIns="12700" rIns="0" bIns="0" rtlCol="0">
            <a:spAutoFit/>
          </a:bodyPr>
          <a:lstStyle/>
          <a:p>
            <a:pPr marL="12700" marR="5080" algn="just">
              <a:lnSpc>
                <a:spcPct val="125000"/>
              </a:lnSpc>
              <a:spcBef>
                <a:spcPts val="100"/>
              </a:spcBef>
            </a:pPr>
            <a:r>
              <a:rPr sz="1600" dirty="0">
                <a:solidFill>
                  <a:srgbClr val="402000"/>
                </a:solidFill>
                <a:latin typeface="Arial"/>
                <a:cs typeface="Arial"/>
              </a:rPr>
              <a:t>A  B  C</a:t>
            </a:r>
            <a:endParaRPr sz="1600">
              <a:latin typeface="Arial"/>
              <a:cs typeface="Arial"/>
            </a:endParaRPr>
          </a:p>
        </p:txBody>
      </p:sp>
      <p:sp>
        <p:nvSpPr>
          <p:cNvPr id="8" name="object 8"/>
          <p:cNvSpPr txBox="1"/>
          <p:nvPr/>
        </p:nvSpPr>
        <p:spPr>
          <a:xfrm>
            <a:off x="7851140" y="2134107"/>
            <a:ext cx="59944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402000"/>
                </a:solidFill>
                <a:latin typeface="Arial"/>
                <a:cs typeface="Arial"/>
              </a:rPr>
              <a:t>R</a:t>
            </a:r>
            <a:r>
              <a:rPr sz="1600" spc="-5" dirty="0">
                <a:solidFill>
                  <a:srgbClr val="402000"/>
                </a:solidFill>
                <a:latin typeface="Arial"/>
                <a:cs typeface="Arial"/>
              </a:rPr>
              <a:t>e</a:t>
            </a:r>
            <a:r>
              <a:rPr sz="1600" dirty="0">
                <a:solidFill>
                  <a:srgbClr val="402000"/>
                </a:solidFill>
                <a:latin typeface="Arial"/>
                <a:cs typeface="Arial"/>
              </a:rPr>
              <a:t>s</a:t>
            </a:r>
            <a:r>
              <a:rPr sz="1600" spc="-5" dirty="0">
                <a:solidFill>
                  <a:srgbClr val="402000"/>
                </a:solidFill>
                <a:latin typeface="Arial"/>
                <a:cs typeface="Arial"/>
              </a:rPr>
              <a:t>u</a:t>
            </a:r>
            <a:r>
              <a:rPr sz="1600" spc="-10" dirty="0">
                <a:solidFill>
                  <a:srgbClr val="402000"/>
                </a:solidFill>
                <a:latin typeface="Arial"/>
                <a:cs typeface="Arial"/>
              </a:rPr>
              <a:t>l</a:t>
            </a:r>
            <a:r>
              <a:rPr sz="1600" dirty="0">
                <a:solidFill>
                  <a:srgbClr val="402000"/>
                </a:solidFill>
                <a:latin typeface="Arial"/>
                <a:cs typeface="Arial"/>
              </a:rPr>
              <a:t>t</a:t>
            </a:r>
            <a:endParaRPr sz="1600">
              <a:latin typeface="Arial"/>
              <a:cs typeface="Arial"/>
            </a:endParaRPr>
          </a:p>
        </p:txBody>
      </p:sp>
      <p:sp>
        <p:nvSpPr>
          <p:cNvPr id="9" name="object 9"/>
          <p:cNvSpPr/>
          <p:nvPr/>
        </p:nvSpPr>
        <p:spPr>
          <a:xfrm>
            <a:off x="5791200" y="1981200"/>
            <a:ext cx="457200" cy="0"/>
          </a:xfrm>
          <a:custGeom>
            <a:avLst/>
            <a:gdLst/>
            <a:ahLst/>
            <a:cxnLst/>
            <a:rect l="l" t="t" r="r" b="b"/>
            <a:pathLst>
              <a:path w="457200">
                <a:moveTo>
                  <a:pt x="0" y="0"/>
                </a:moveTo>
                <a:lnTo>
                  <a:pt x="457200" y="1"/>
                </a:lnTo>
              </a:path>
            </a:pathLst>
          </a:custGeom>
          <a:ln w="12700">
            <a:solidFill>
              <a:srgbClr val="402000"/>
            </a:solidFill>
          </a:ln>
        </p:spPr>
        <p:txBody>
          <a:bodyPr wrap="square" lIns="0" tIns="0" rIns="0" bIns="0" rtlCol="0"/>
          <a:lstStyle/>
          <a:p>
            <a:endParaRPr/>
          </a:p>
        </p:txBody>
      </p:sp>
      <p:sp>
        <p:nvSpPr>
          <p:cNvPr id="10" name="object 10"/>
          <p:cNvSpPr/>
          <p:nvPr/>
        </p:nvSpPr>
        <p:spPr>
          <a:xfrm>
            <a:off x="5791200" y="2286000"/>
            <a:ext cx="457200" cy="0"/>
          </a:xfrm>
          <a:custGeom>
            <a:avLst/>
            <a:gdLst/>
            <a:ahLst/>
            <a:cxnLst/>
            <a:rect l="l" t="t" r="r" b="b"/>
            <a:pathLst>
              <a:path w="457200">
                <a:moveTo>
                  <a:pt x="0" y="0"/>
                </a:moveTo>
                <a:lnTo>
                  <a:pt x="457200" y="1"/>
                </a:lnTo>
              </a:path>
            </a:pathLst>
          </a:custGeom>
          <a:ln w="12700">
            <a:solidFill>
              <a:srgbClr val="402000"/>
            </a:solidFill>
          </a:ln>
        </p:spPr>
        <p:txBody>
          <a:bodyPr wrap="square" lIns="0" tIns="0" rIns="0" bIns="0" rtlCol="0"/>
          <a:lstStyle/>
          <a:p>
            <a:endParaRPr/>
          </a:p>
        </p:txBody>
      </p:sp>
      <p:sp>
        <p:nvSpPr>
          <p:cNvPr id="11" name="object 11"/>
          <p:cNvSpPr/>
          <p:nvPr/>
        </p:nvSpPr>
        <p:spPr>
          <a:xfrm>
            <a:off x="5791200" y="2590800"/>
            <a:ext cx="457200" cy="0"/>
          </a:xfrm>
          <a:custGeom>
            <a:avLst/>
            <a:gdLst/>
            <a:ahLst/>
            <a:cxnLst/>
            <a:rect l="l" t="t" r="r" b="b"/>
            <a:pathLst>
              <a:path w="457200">
                <a:moveTo>
                  <a:pt x="0" y="0"/>
                </a:moveTo>
                <a:lnTo>
                  <a:pt x="457200" y="1"/>
                </a:lnTo>
              </a:path>
            </a:pathLst>
          </a:custGeom>
          <a:ln w="12700">
            <a:solidFill>
              <a:srgbClr val="402000"/>
            </a:solidFill>
          </a:ln>
        </p:spPr>
        <p:txBody>
          <a:bodyPr wrap="square" lIns="0" tIns="0" rIns="0" bIns="0" rtlCol="0"/>
          <a:lstStyle/>
          <a:p>
            <a:endParaRPr/>
          </a:p>
        </p:txBody>
      </p:sp>
      <p:sp>
        <p:nvSpPr>
          <p:cNvPr id="12" name="object 12"/>
          <p:cNvSpPr/>
          <p:nvPr/>
        </p:nvSpPr>
        <p:spPr>
          <a:xfrm>
            <a:off x="7467600" y="2286000"/>
            <a:ext cx="304800" cy="0"/>
          </a:xfrm>
          <a:custGeom>
            <a:avLst/>
            <a:gdLst/>
            <a:ahLst/>
            <a:cxnLst/>
            <a:rect l="l" t="t" r="r" b="b"/>
            <a:pathLst>
              <a:path w="304800">
                <a:moveTo>
                  <a:pt x="0" y="0"/>
                </a:moveTo>
                <a:lnTo>
                  <a:pt x="304800" y="1"/>
                </a:lnTo>
              </a:path>
            </a:pathLst>
          </a:custGeom>
          <a:ln w="12700">
            <a:solidFill>
              <a:srgbClr val="402000"/>
            </a:solidFill>
          </a:ln>
        </p:spPr>
        <p:txBody>
          <a:bodyPr wrap="square" lIns="0" tIns="0" rIns="0" bIns="0" rtlCol="0"/>
          <a:lstStyle/>
          <a:p>
            <a:endParaRPr/>
          </a:p>
        </p:txBody>
      </p:sp>
      <p:sp>
        <p:nvSpPr>
          <p:cNvPr id="13" name="object 13"/>
          <p:cNvSpPr txBox="1"/>
          <p:nvPr/>
        </p:nvSpPr>
        <p:spPr>
          <a:xfrm>
            <a:off x="6248400" y="1676400"/>
            <a:ext cx="1219200" cy="1219200"/>
          </a:xfrm>
          <a:prstGeom prst="rect">
            <a:avLst/>
          </a:prstGeom>
          <a:ln w="12700">
            <a:solidFill>
              <a:srgbClr val="402000"/>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pPr>
            <a:endParaRPr sz="1650">
              <a:latin typeface="Times New Roman"/>
              <a:cs typeface="Times New Roman"/>
            </a:endParaRPr>
          </a:p>
          <a:p>
            <a:pPr marL="167005">
              <a:lnSpc>
                <a:spcPct val="100000"/>
              </a:lnSpc>
            </a:pPr>
            <a:r>
              <a:rPr sz="1600" spc="-5" dirty="0">
                <a:solidFill>
                  <a:srgbClr val="0000CC"/>
                </a:solidFill>
                <a:latin typeface="Arial"/>
                <a:cs typeface="Arial"/>
              </a:rPr>
              <a:t>xor3_gate</a:t>
            </a:r>
            <a:endParaRPr sz="1600">
              <a:latin typeface="Arial"/>
              <a:cs typeface="Arial"/>
            </a:endParaRPr>
          </a:p>
        </p:txBody>
      </p:sp>
      <p:sp>
        <p:nvSpPr>
          <p:cNvPr id="14" name="object 14"/>
          <p:cNvSpPr/>
          <p:nvPr/>
        </p:nvSpPr>
        <p:spPr>
          <a:xfrm>
            <a:off x="3657600" y="3200400"/>
            <a:ext cx="5486400" cy="1017587"/>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4898390" y="3303523"/>
            <a:ext cx="163195" cy="519430"/>
          </a:xfrm>
          <a:prstGeom prst="rect">
            <a:avLst/>
          </a:prstGeom>
        </p:spPr>
        <p:txBody>
          <a:bodyPr vert="horz" wrap="square" lIns="0" tIns="12700" rIns="0" bIns="0" rtlCol="0">
            <a:spAutoFit/>
          </a:bodyPr>
          <a:lstStyle/>
          <a:p>
            <a:pPr marL="22225" marR="5080" indent="-9525">
              <a:lnSpc>
                <a:spcPct val="135000"/>
              </a:lnSpc>
              <a:spcBef>
                <a:spcPts val="100"/>
              </a:spcBef>
            </a:pPr>
            <a:r>
              <a:rPr sz="1200" b="1" dirty="0">
                <a:solidFill>
                  <a:srgbClr val="402000"/>
                </a:solidFill>
                <a:latin typeface="Arial"/>
                <a:cs typeface="Arial"/>
              </a:rPr>
              <a:t>I1  I2</a:t>
            </a:r>
            <a:endParaRPr sz="1200">
              <a:latin typeface="Arial"/>
              <a:cs typeface="Arial"/>
            </a:endParaRPr>
          </a:p>
        </p:txBody>
      </p:sp>
      <p:sp>
        <p:nvSpPr>
          <p:cNvPr id="16" name="object 16"/>
          <p:cNvSpPr txBox="1"/>
          <p:nvPr/>
        </p:nvSpPr>
        <p:spPr>
          <a:xfrm>
            <a:off x="5165090" y="3489452"/>
            <a:ext cx="12763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402000"/>
                </a:solidFill>
                <a:latin typeface="Arial"/>
                <a:cs typeface="Arial"/>
              </a:rPr>
              <a:t>Y</a:t>
            </a:r>
            <a:endParaRPr sz="1200">
              <a:latin typeface="Arial"/>
              <a:cs typeface="Arial"/>
            </a:endParaRPr>
          </a:p>
        </p:txBody>
      </p:sp>
      <p:sp>
        <p:nvSpPr>
          <p:cNvPr id="17" name="object 17"/>
          <p:cNvSpPr txBox="1"/>
          <p:nvPr/>
        </p:nvSpPr>
        <p:spPr>
          <a:xfrm>
            <a:off x="7127240" y="3455923"/>
            <a:ext cx="163195" cy="519430"/>
          </a:xfrm>
          <a:prstGeom prst="rect">
            <a:avLst/>
          </a:prstGeom>
        </p:spPr>
        <p:txBody>
          <a:bodyPr vert="horz" wrap="square" lIns="0" tIns="12700" rIns="0" bIns="0" rtlCol="0">
            <a:spAutoFit/>
          </a:bodyPr>
          <a:lstStyle/>
          <a:p>
            <a:pPr marL="22225" marR="5080" indent="-9525">
              <a:lnSpc>
                <a:spcPct val="135000"/>
              </a:lnSpc>
              <a:spcBef>
                <a:spcPts val="100"/>
              </a:spcBef>
            </a:pPr>
            <a:r>
              <a:rPr sz="1200" b="1" dirty="0">
                <a:solidFill>
                  <a:srgbClr val="402000"/>
                </a:solidFill>
                <a:latin typeface="Arial"/>
                <a:cs typeface="Arial"/>
              </a:rPr>
              <a:t>I1  I2</a:t>
            </a:r>
            <a:endParaRPr sz="1200">
              <a:latin typeface="Arial"/>
              <a:cs typeface="Arial"/>
            </a:endParaRPr>
          </a:p>
        </p:txBody>
      </p:sp>
      <p:sp>
        <p:nvSpPr>
          <p:cNvPr id="18" name="object 18"/>
          <p:cNvSpPr txBox="1"/>
          <p:nvPr/>
        </p:nvSpPr>
        <p:spPr>
          <a:xfrm>
            <a:off x="7393940" y="3641852"/>
            <a:ext cx="12763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402000"/>
                </a:solidFill>
                <a:latin typeface="Arial"/>
                <a:cs typeface="Arial"/>
              </a:rPr>
              <a:t>Y</a:t>
            </a:r>
            <a:endParaRPr sz="1200">
              <a:latin typeface="Arial"/>
              <a:cs typeface="Arial"/>
            </a:endParaRPr>
          </a:p>
        </p:txBody>
      </p:sp>
      <p:sp>
        <p:nvSpPr>
          <p:cNvPr id="19" name="object 19"/>
          <p:cNvSpPr txBox="1"/>
          <p:nvPr/>
        </p:nvSpPr>
        <p:spPr>
          <a:xfrm>
            <a:off x="5412740" y="3234435"/>
            <a:ext cx="82550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402000"/>
                </a:solidFill>
                <a:latin typeface="Arial"/>
                <a:cs typeface="Arial"/>
              </a:rPr>
              <a:t>U1_OUT</a:t>
            </a:r>
            <a:endParaRPr sz="1600">
              <a:latin typeface="Arial"/>
              <a:cs typeface="Arial"/>
            </a:endParaRPr>
          </a:p>
        </p:txBody>
      </p:sp>
      <p:sp>
        <p:nvSpPr>
          <p:cNvPr id="20" name="object 20"/>
          <p:cNvSpPr/>
          <p:nvPr/>
        </p:nvSpPr>
        <p:spPr>
          <a:xfrm>
            <a:off x="2895600" y="3429000"/>
            <a:ext cx="2907030" cy="2269490"/>
          </a:xfrm>
          <a:custGeom>
            <a:avLst/>
            <a:gdLst/>
            <a:ahLst/>
            <a:cxnLst/>
            <a:rect l="l" t="t" r="r" b="b"/>
            <a:pathLst>
              <a:path w="2907029" h="2269490">
                <a:moveTo>
                  <a:pt x="2901518" y="1512760"/>
                </a:moveTo>
                <a:lnTo>
                  <a:pt x="1585125" y="819937"/>
                </a:lnTo>
                <a:lnTo>
                  <a:pt x="1047394" y="128562"/>
                </a:lnTo>
                <a:lnTo>
                  <a:pt x="1060284" y="118541"/>
                </a:lnTo>
                <a:lnTo>
                  <a:pt x="1067460" y="112953"/>
                </a:lnTo>
                <a:lnTo>
                  <a:pt x="990600" y="76200"/>
                </a:lnTo>
                <a:lnTo>
                  <a:pt x="1007313" y="159740"/>
                </a:lnTo>
                <a:lnTo>
                  <a:pt x="1027353" y="144157"/>
                </a:lnTo>
                <a:lnTo>
                  <a:pt x="1530654" y="791273"/>
                </a:lnTo>
                <a:lnTo>
                  <a:pt x="1031684" y="528662"/>
                </a:lnTo>
                <a:lnTo>
                  <a:pt x="594067" y="47815"/>
                </a:lnTo>
                <a:lnTo>
                  <a:pt x="604393" y="38417"/>
                </a:lnTo>
                <a:lnTo>
                  <a:pt x="612863" y="30708"/>
                </a:lnTo>
                <a:lnTo>
                  <a:pt x="533400" y="0"/>
                </a:lnTo>
                <a:lnTo>
                  <a:pt x="556514" y="82003"/>
                </a:lnTo>
                <a:lnTo>
                  <a:pt x="575297" y="64909"/>
                </a:lnTo>
                <a:lnTo>
                  <a:pt x="965784" y="493979"/>
                </a:lnTo>
                <a:lnTo>
                  <a:pt x="73342" y="24257"/>
                </a:lnTo>
                <a:lnTo>
                  <a:pt x="76454" y="18338"/>
                </a:lnTo>
                <a:lnTo>
                  <a:pt x="85178" y="1778"/>
                </a:lnTo>
                <a:lnTo>
                  <a:pt x="0" y="0"/>
                </a:lnTo>
                <a:lnTo>
                  <a:pt x="49682" y="69202"/>
                </a:lnTo>
                <a:lnTo>
                  <a:pt x="61506" y="46736"/>
                </a:lnTo>
                <a:lnTo>
                  <a:pt x="1015923" y="549071"/>
                </a:lnTo>
                <a:lnTo>
                  <a:pt x="2581402" y="2269159"/>
                </a:lnTo>
                <a:lnTo>
                  <a:pt x="2600198" y="2252053"/>
                </a:lnTo>
                <a:lnTo>
                  <a:pt x="1081836" y="583768"/>
                </a:lnTo>
                <a:lnTo>
                  <a:pt x="1568462" y="839876"/>
                </a:lnTo>
                <a:lnTo>
                  <a:pt x="2580779" y="2141397"/>
                </a:lnTo>
                <a:lnTo>
                  <a:pt x="2600820" y="2125802"/>
                </a:lnTo>
                <a:lnTo>
                  <a:pt x="1622933" y="868540"/>
                </a:lnTo>
                <a:lnTo>
                  <a:pt x="2889681" y="1535239"/>
                </a:lnTo>
                <a:lnTo>
                  <a:pt x="2901518" y="1512760"/>
                </a:lnTo>
                <a:close/>
              </a:path>
              <a:path w="2907029" h="2269490">
                <a:moveTo>
                  <a:pt x="2906699" y="1441627"/>
                </a:moveTo>
                <a:lnTo>
                  <a:pt x="2181695" y="136652"/>
                </a:lnTo>
                <a:lnTo>
                  <a:pt x="2201684" y="125539"/>
                </a:lnTo>
                <a:lnTo>
                  <a:pt x="2203907" y="124307"/>
                </a:lnTo>
                <a:lnTo>
                  <a:pt x="2133600" y="76200"/>
                </a:lnTo>
                <a:lnTo>
                  <a:pt x="2137295" y="161315"/>
                </a:lnTo>
                <a:lnTo>
                  <a:pt x="2159495" y="148983"/>
                </a:lnTo>
                <a:lnTo>
                  <a:pt x="2884500" y="1453972"/>
                </a:lnTo>
                <a:lnTo>
                  <a:pt x="2906699" y="1441627"/>
                </a:lnTo>
                <a:close/>
              </a:path>
            </a:pathLst>
          </a:custGeom>
          <a:solidFill>
            <a:srgbClr val="CC3300"/>
          </a:solidFill>
        </p:spPr>
        <p:txBody>
          <a:bodyPr wrap="square" lIns="0" tIns="0" rIns="0" bIns="0" rtlCol="0"/>
          <a:lstStyle/>
          <a:p>
            <a:endParaRPr/>
          </a:p>
        </p:txBody>
      </p:sp>
      <p:sp>
        <p:nvSpPr>
          <p:cNvPr id="21" name="object 21"/>
          <p:cNvSpPr txBox="1"/>
          <p:nvPr/>
        </p:nvSpPr>
        <p:spPr>
          <a:xfrm>
            <a:off x="5920740" y="4846827"/>
            <a:ext cx="12255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402000"/>
                </a:solidFill>
                <a:latin typeface="Arial"/>
                <a:cs typeface="Arial"/>
              </a:rPr>
              <a:t>PORT</a:t>
            </a:r>
            <a:r>
              <a:rPr sz="1600" spc="-100" dirty="0">
                <a:solidFill>
                  <a:srgbClr val="402000"/>
                </a:solidFill>
                <a:latin typeface="Arial"/>
                <a:cs typeface="Arial"/>
              </a:rPr>
              <a:t> </a:t>
            </a:r>
            <a:r>
              <a:rPr sz="1600" spc="-5" dirty="0">
                <a:solidFill>
                  <a:srgbClr val="402000"/>
                </a:solidFill>
                <a:latin typeface="Arial"/>
                <a:cs typeface="Arial"/>
              </a:rPr>
              <a:t>NAME</a:t>
            </a:r>
            <a:endParaRPr sz="1600">
              <a:latin typeface="Arial"/>
              <a:cs typeface="Arial"/>
            </a:endParaRPr>
          </a:p>
        </p:txBody>
      </p:sp>
      <p:sp>
        <p:nvSpPr>
          <p:cNvPr id="23" name="object 23"/>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46</a:t>
            </a:fld>
            <a:endParaRPr dirty="0"/>
          </a:p>
        </p:txBody>
      </p:sp>
      <p:sp>
        <p:nvSpPr>
          <p:cNvPr id="22" name="object 22"/>
          <p:cNvSpPr txBox="1"/>
          <p:nvPr/>
        </p:nvSpPr>
        <p:spPr>
          <a:xfrm>
            <a:off x="5641340" y="5520435"/>
            <a:ext cx="191452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2000"/>
                </a:solidFill>
                <a:latin typeface="Arial"/>
                <a:cs typeface="Arial"/>
              </a:rPr>
              <a:t>LOCAL WIRE</a:t>
            </a:r>
            <a:r>
              <a:rPr sz="1600" spc="-125" dirty="0">
                <a:solidFill>
                  <a:srgbClr val="402000"/>
                </a:solidFill>
                <a:latin typeface="Arial"/>
                <a:cs typeface="Arial"/>
              </a:rPr>
              <a:t> </a:t>
            </a:r>
            <a:r>
              <a:rPr sz="1600" spc="-5" dirty="0">
                <a:solidFill>
                  <a:srgbClr val="402000"/>
                </a:solidFill>
                <a:latin typeface="Arial"/>
                <a:cs typeface="Arial"/>
              </a:rPr>
              <a:t>NAME</a:t>
            </a:r>
            <a:endParaRPr sz="1600">
              <a:latin typeface="Arial"/>
              <a:cs typeface="Arial"/>
            </a:endParaRPr>
          </a:p>
        </p:txBody>
      </p:sp>
    </p:spTree>
    <p:extLst>
      <p:ext uri="{BB962C8B-B14F-4D97-AF65-F5344CB8AC3E}">
        <p14:creationId xmlns:p14="http://schemas.microsoft.com/office/powerpoint/2010/main" val="17146460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41298"/>
            <a:ext cx="7878445" cy="635000"/>
          </a:xfrm>
          <a:prstGeom prst="rect">
            <a:avLst/>
          </a:prstGeom>
        </p:spPr>
        <p:txBody>
          <a:bodyPr vert="horz" wrap="square" lIns="0" tIns="12700" rIns="0" bIns="0" rtlCol="0">
            <a:spAutoFit/>
          </a:bodyPr>
          <a:lstStyle/>
          <a:p>
            <a:pPr marL="12700">
              <a:lnSpc>
                <a:spcPct val="100000"/>
              </a:lnSpc>
              <a:spcBef>
                <a:spcPts val="100"/>
              </a:spcBef>
              <a:tabLst>
                <a:tab pos="2553970" algn="l"/>
              </a:tabLst>
            </a:pPr>
            <a:r>
              <a:rPr sz="4000" spc="-5" dirty="0"/>
              <a:t>Behavioral	Architecture </a:t>
            </a:r>
            <a:r>
              <a:rPr sz="4000" dirty="0"/>
              <a:t>(xor3</a:t>
            </a:r>
            <a:r>
              <a:rPr sz="4000" spc="-15" dirty="0"/>
              <a:t> </a:t>
            </a:r>
            <a:r>
              <a:rPr sz="4000" spc="-5" dirty="0"/>
              <a:t>gate)</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47</a:t>
            </a:fld>
            <a:endParaRPr dirty="0"/>
          </a:p>
        </p:txBody>
      </p:sp>
      <p:sp>
        <p:nvSpPr>
          <p:cNvPr id="3" name="object 3"/>
          <p:cNvSpPr txBox="1"/>
          <p:nvPr/>
        </p:nvSpPr>
        <p:spPr>
          <a:xfrm>
            <a:off x="459740" y="1314195"/>
            <a:ext cx="6395085" cy="4719320"/>
          </a:xfrm>
          <a:prstGeom prst="rect">
            <a:avLst/>
          </a:prstGeom>
        </p:spPr>
        <p:txBody>
          <a:bodyPr vert="horz" wrap="square" lIns="0" tIns="31750" rIns="0" bIns="0" rtlCol="0">
            <a:spAutoFit/>
          </a:bodyPr>
          <a:lstStyle/>
          <a:p>
            <a:pPr marL="12700" marR="5080">
              <a:lnSpc>
                <a:spcPts val="3310"/>
              </a:lnSpc>
              <a:spcBef>
                <a:spcPts val="250"/>
              </a:spcBef>
            </a:pPr>
            <a:r>
              <a:rPr sz="2800" b="1" spc="-5" dirty="0">
                <a:solidFill>
                  <a:srgbClr val="402000"/>
                </a:solidFill>
                <a:latin typeface="Arial"/>
                <a:cs typeface="Arial"/>
              </a:rPr>
              <a:t>ARCHITECTURE </a:t>
            </a:r>
            <a:r>
              <a:rPr sz="2800" dirty="0">
                <a:solidFill>
                  <a:srgbClr val="402000"/>
                </a:solidFill>
                <a:latin typeface="Arial"/>
                <a:cs typeface="Arial"/>
              </a:rPr>
              <a:t>behavioral </a:t>
            </a:r>
            <a:r>
              <a:rPr sz="2800" b="1" spc="-5" dirty="0">
                <a:solidFill>
                  <a:srgbClr val="402000"/>
                </a:solidFill>
                <a:latin typeface="Arial"/>
                <a:cs typeface="Arial"/>
              </a:rPr>
              <a:t>OF </a:t>
            </a:r>
            <a:r>
              <a:rPr sz="2800" dirty="0">
                <a:solidFill>
                  <a:srgbClr val="402000"/>
                </a:solidFill>
                <a:latin typeface="Arial"/>
                <a:cs typeface="Arial"/>
              </a:rPr>
              <a:t>xor3 </a:t>
            </a:r>
            <a:r>
              <a:rPr sz="2800" b="1" spc="-5" dirty="0">
                <a:solidFill>
                  <a:srgbClr val="402000"/>
                </a:solidFill>
                <a:latin typeface="Arial"/>
                <a:cs typeface="Arial"/>
              </a:rPr>
              <a:t>IS  BEGIN</a:t>
            </a:r>
            <a:endParaRPr sz="2800">
              <a:latin typeface="Arial"/>
              <a:cs typeface="Arial"/>
            </a:endParaRPr>
          </a:p>
          <a:p>
            <a:pPr marL="12700">
              <a:lnSpc>
                <a:spcPts val="3270"/>
              </a:lnSpc>
            </a:pPr>
            <a:r>
              <a:rPr sz="2800" dirty="0">
                <a:solidFill>
                  <a:srgbClr val="402000"/>
                </a:solidFill>
                <a:latin typeface="Arial"/>
                <a:cs typeface="Arial"/>
              </a:rPr>
              <a:t>xor3_behave: </a:t>
            </a:r>
            <a:r>
              <a:rPr sz="2800" b="1" spc="-5" dirty="0">
                <a:solidFill>
                  <a:srgbClr val="402000"/>
                </a:solidFill>
                <a:latin typeface="Arial"/>
                <a:cs typeface="Arial"/>
              </a:rPr>
              <a:t>PROCESS </a:t>
            </a:r>
            <a:r>
              <a:rPr sz="2800" spc="-5" dirty="0">
                <a:solidFill>
                  <a:srgbClr val="402000"/>
                </a:solidFill>
                <a:latin typeface="Arial"/>
                <a:cs typeface="Arial"/>
              </a:rPr>
              <a:t>(A, B,</a:t>
            </a:r>
            <a:r>
              <a:rPr sz="2800" spc="-40" dirty="0">
                <a:solidFill>
                  <a:srgbClr val="402000"/>
                </a:solidFill>
                <a:latin typeface="Arial"/>
                <a:cs typeface="Arial"/>
              </a:rPr>
              <a:t> </a:t>
            </a:r>
            <a:r>
              <a:rPr sz="2800" dirty="0">
                <a:solidFill>
                  <a:srgbClr val="402000"/>
                </a:solidFill>
                <a:latin typeface="Arial"/>
                <a:cs typeface="Arial"/>
              </a:rPr>
              <a:t>C)</a:t>
            </a:r>
            <a:endParaRPr sz="2800">
              <a:latin typeface="Arial"/>
              <a:cs typeface="Arial"/>
            </a:endParaRPr>
          </a:p>
          <a:p>
            <a:pPr marL="12700">
              <a:lnSpc>
                <a:spcPts val="3325"/>
              </a:lnSpc>
            </a:pPr>
            <a:r>
              <a:rPr sz="2800" b="1" spc="-5" dirty="0">
                <a:solidFill>
                  <a:srgbClr val="402000"/>
                </a:solidFill>
                <a:latin typeface="Arial"/>
                <a:cs typeface="Arial"/>
              </a:rPr>
              <a:t>BEGIN</a:t>
            </a:r>
            <a:endParaRPr sz="2800">
              <a:latin typeface="Arial"/>
              <a:cs typeface="Arial"/>
            </a:endParaRPr>
          </a:p>
          <a:p>
            <a:pPr marL="355600">
              <a:lnSpc>
                <a:spcPct val="100000"/>
              </a:lnSpc>
              <a:spcBef>
                <a:spcPts val="50"/>
              </a:spcBef>
            </a:pPr>
            <a:r>
              <a:rPr sz="2800" b="1" spc="-5" dirty="0">
                <a:solidFill>
                  <a:srgbClr val="402000"/>
                </a:solidFill>
                <a:latin typeface="Arial"/>
                <a:cs typeface="Arial"/>
              </a:rPr>
              <a:t>IF </a:t>
            </a:r>
            <a:r>
              <a:rPr sz="2800" dirty="0">
                <a:solidFill>
                  <a:srgbClr val="402000"/>
                </a:solidFill>
                <a:latin typeface="Arial"/>
                <a:cs typeface="Arial"/>
              </a:rPr>
              <a:t>((A </a:t>
            </a:r>
            <a:r>
              <a:rPr sz="2800" b="1" spc="-5" dirty="0">
                <a:solidFill>
                  <a:srgbClr val="402000"/>
                </a:solidFill>
                <a:latin typeface="Arial"/>
                <a:cs typeface="Arial"/>
              </a:rPr>
              <a:t>XOR </a:t>
            </a:r>
            <a:r>
              <a:rPr sz="2800" dirty="0">
                <a:solidFill>
                  <a:srgbClr val="402000"/>
                </a:solidFill>
                <a:latin typeface="Arial"/>
                <a:cs typeface="Arial"/>
              </a:rPr>
              <a:t>B </a:t>
            </a:r>
            <a:r>
              <a:rPr sz="2800" b="1" spc="-5" dirty="0">
                <a:solidFill>
                  <a:srgbClr val="402000"/>
                </a:solidFill>
                <a:latin typeface="Arial"/>
                <a:cs typeface="Arial"/>
              </a:rPr>
              <a:t>XOR </a:t>
            </a:r>
            <a:r>
              <a:rPr sz="2800" dirty="0">
                <a:solidFill>
                  <a:srgbClr val="402000"/>
                </a:solidFill>
                <a:latin typeface="Arial"/>
                <a:cs typeface="Arial"/>
              </a:rPr>
              <a:t>C) = '1')</a:t>
            </a:r>
            <a:r>
              <a:rPr sz="2800" spc="-55" dirty="0">
                <a:solidFill>
                  <a:srgbClr val="402000"/>
                </a:solidFill>
                <a:latin typeface="Arial"/>
                <a:cs typeface="Arial"/>
              </a:rPr>
              <a:t> </a:t>
            </a:r>
            <a:r>
              <a:rPr sz="2800" b="1" spc="-5" dirty="0">
                <a:solidFill>
                  <a:srgbClr val="402000"/>
                </a:solidFill>
                <a:latin typeface="Arial"/>
                <a:cs typeface="Arial"/>
              </a:rPr>
              <a:t>THEN</a:t>
            </a:r>
            <a:endParaRPr sz="2800">
              <a:latin typeface="Arial"/>
              <a:cs typeface="Arial"/>
            </a:endParaRPr>
          </a:p>
          <a:p>
            <a:pPr marL="927100">
              <a:lnSpc>
                <a:spcPts val="3335"/>
              </a:lnSpc>
              <a:spcBef>
                <a:spcPts val="25"/>
              </a:spcBef>
            </a:pPr>
            <a:r>
              <a:rPr sz="2800" dirty="0">
                <a:solidFill>
                  <a:srgbClr val="402000"/>
                </a:solidFill>
                <a:latin typeface="Arial"/>
                <a:cs typeface="Arial"/>
              </a:rPr>
              <a:t>Result &lt;=</a:t>
            </a:r>
            <a:r>
              <a:rPr sz="2800" spc="-20" dirty="0">
                <a:solidFill>
                  <a:srgbClr val="402000"/>
                </a:solidFill>
                <a:latin typeface="Arial"/>
                <a:cs typeface="Arial"/>
              </a:rPr>
              <a:t> </a:t>
            </a:r>
            <a:r>
              <a:rPr sz="2800" dirty="0">
                <a:solidFill>
                  <a:srgbClr val="402000"/>
                </a:solidFill>
                <a:latin typeface="Arial"/>
                <a:cs typeface="Arial"/>
              </a:rPr>
              <a:t>'1';</a:t>
            </a:r>
            <a:endParaRPr sz="2800">
              <a:latin typeface="Arial"/>
              <a:cs typeface="Arial"/>
            </a:endParaRPr>
          </a:p>
          <a:p>
            <a:pPr marL="355600">
              <a:lnSpc>
                <a:spcPts val="3335"/>
              </a:lnSpc>
            </a:pPr>
            <a:r>
              <a:rPr sz="2800" b="1" spc="-5" dirty="0">
                <a:solidFill>
                  <a:srgbClr val="402000"/>
                </a:solidFill>
                <a:latin typeface="Arial"/>
                <a:cs typeface="Arial"/>
              </a:rPr>
              <a:t>ELSE</a:t>
            </a:r>
            <a:endParaRPr sz="2800">
              <a:latin typeface="Arial"/>
              <a:cs typeface="Arial"/>
            </a:endParaRPr>
          </a:p>
          <a:p>
            <a:pPr marL="927100">
              <a:lnSpc>
                <a:spcPts val="3325"/>
              </a:lnSpc>
              <a:spcBef>
                <a:spcPts val="45"/>
              </a:spcBef>
            </a:pPr>
            <a:r>
              <a:rPr sz="2800" dirty="0">
                <a:solidFill>
                  <a:srgbClr val="402000"/>
                </a:solidFill>
                <a:latin typeface="Arial"/>
                <a:cs typeface="Arial"/>
              </a:rPr>
              <a:t>Result &lt;=</a:t>
            </a:r>
            <a:r>
              <a:rPr sz="2800" spc="-20" dirty="0">
                <a:solidFill>
                  <a:srgbClr val="402000"/>
                </a:solidFill>
                <a:latin typeface="Arial"/>
                <a:cs typeface="Arial"/>
              </a:rPr>
              <a:t> </a:t>
            </a:r>
            <a:r>
              <a:rPr sz="2800" dirty="0">
                <a:solidFill>
                  <a:srgbClr val="402000"/>
                </a:solidFill>
                <a:latin typeface="Arial"/>
                <a:cs typeface="Arial"/>
              </a:rPr>
              <a:t>'0';</a:t>
            </a:r>
            <a:endParaRPr sz="2800">
              <a:latin typeface="Arial"/>
              <a:cs typeface="Arial"/>
            </a:endParaRPr>
          </a:p>
          <a:p>
            <a:pPr marL="355600">
              <a:lnSpc>
                <a:spcPts val="3325"/>
              </a:lnSpc>
            </a:pPr>
            <a:r>
              <a:rPr sz="2800" b="1" spc="-5" dirty="0">
                <a:solidFill>
                  <a:srgbClr val="402000"/>
                </a:solidFill>
                <a:latin typeface="Arial"/>
                <a:cs typeface="Arial"/>
              </a:rPr>
              <a:t>END IF</a:t>
            </a:r>
            <a:r>
              <a:rPr sz="2800" spc="-5" dirty="0">
                <a:solidFill>
                  <a:srgbClr val="402000"/>
                </a:solidFill>
                <a:latin typeface="Arial"/>
                <a:cs typeface="Arial"/>
              </a:rPr>
              <a:t>;</a:t>
            </a:r>
            <a:endParaRPr sz="2800">
              <a:latin typeface="Arial"/>
              <a:cs typeface="Arial"/>
            </a:endParaRPr>
          </a:p>
          <a:p>
            <a:pPr marL="12700">
              <a:lnSpc>
                <a:spcPct val="100000"/>
              </a:lnSpc>
              <a:spcBef>
                <a:spcPts val="50"/>
              </a:spcBef>
            </a:pPr>
            <a:r>
              <a:rPr sz="2800" b="1" spc="-5" dirty="0">
                <a:solidFill>
                  <a:srgbClr val="402000"/>
                </a:solidFill>
                <a:latin typeface="Arial"/>
                <a:cs typeface="Arial"/>
              </a:rPr>
              <a:t>END PROCESS</a:t>
            </a:r>
            <a:r>
              <a:rPr sz="2800" b="1" spc="-15" dirty="0">
                <a:solidFill>
                  <a:srgbClr val="402000"/>
                </a:solidFill>
                <a:latin typeface="Arial"/>
                <a:cs typeface="Arial"/>
              </a:rPr>
              <a:t> </a:t>
            </a:r>
            <a:r>
              <a:rPr sz="2800" dirty="0">
                <a:solidFill>
                  <a:srgbClr val="402000"/>
                </a:solidFill>
                <a:latin typeface="Arial"/>
                <a:cs typeface="Arial"/>
              </a:rPr>
              <a:t>xor3_behave;</a:t>
            </a:r>
            <a:endParaRPr sz="2800">
              <a:latin typeface="Arial"/>
              <a:cs typeface="Arial"/>
            </a:endParaRPr>
          </a:p>
          <a:p>
            <a:pPr marL="12700">
              <a:lnSpc>
                <a:spcPct val="100000"/>
              </a:lnSpc>
              <a:spcBef>
                <a:spcPts val="25"/>
              </a:spcBef>
            </a:pPr>
            <a:r>
              <a:rPr sz="2800" b="1" spc="-5" dirty="0">
                <a:solidFill>
                  <a:srgbClr val="402000"/>
                </a:solidFill>
                <a:latin typeface="Arial"/>
                <a:cs typeface="Arial"/>
              </a:rPr>
              <a:t>END </a:t>
            </a:r>
            <a:r>
              <a:rPr sz="2800" b="1" dirty="0">
                <a:solidFill>
                  <a:srgbClr val="402000"/>
                </a:solidFill>
                <a:latin typeface="Arial"/>
                <a:cs typeface="Arial"/>
              </a:rPr>
              <a:t>behavioral</a:t>
            </a:r>
            <a:r>
              <a:rPr sz="2800" dirty="0">
                <a:solidFill>
                  <a:srgbClr val="402000"/>
                </a:solidFill>
                <a:latin typeface="Arial"/>
                <a:cs typeface="Arial"/>
              </a:rPr>
              <a:t>;</a:t>
            </a:r>
            <a:endParaRPr sz="2800">
              <a:latin typeface="Arial"/>
              <a:cs typeface="Arial"/>
            </a:endParaRPr>
          </a:p>
        </p:txBody>
      </p:sp>
    </p:spTree>
    <p:extLst>
      <p:ext uri="{BB962C8B-B14F-4D97-AF65-F5344CB8AC3E}">
        <p14:creationId xmlns:p14="http://schemas.microsoft.com/office/powerpoint/2010/main" val="1456749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1298"/>
            <a:ext cx="5109210" cy="635000"/>
          </a:xfrm>
          <a:prstGeom prst="rect">
            <a:avLst/>
          </a:prstGeom>
        </p:spPr>
        <p:txBody>
          <a:bodyPr vert="horz" wrap="square" lIns="0" tIns="12700" rIns="0" bIns="0" rtlCol="0">
            <a:spAutoFit/>
          </a:bodyPr>
          <a:lstStyle/>
          <a:p>
            <a:pPr marL="12700">
              <a:lnSpc>
                <a:spcPct val="100000"/>
              </a:lnSpc>
              <a:spcBef>
                <a:spcPts val="100"/>
              </a:spcBef>
              <a:tabLst>
                <a:tab pos="2553970" algn="l"/>
              </a:tabLst>
            </a:pPr>
            <a:r>
              <a:rPr sz="4000" spc="-5" dirty="0"/>
              <a:t>Behavioral	Description</a:t>
            </a:r>
            <a:endParaRPr sz="4000"/>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48</a:t>
            </a:fld>
            <a:endParaRPr dirty="0"/>
          </a:p>
        </p:txBody>
      </p:sp>
      <p:sp>
        <p:nvSpPr>
          <p:cNvPr id="3" name="object 3"/>
          <p:cNvSpPr txBox="1"/>
          <p:nvPr/>
        </p:nvSpPr>
        <p:spPr>
          <a:xfrm>
            <a:off x="459740" y="1390395"/>
            <a:ext cx="7991475" cy="1887855"/>
          </a:xfrm>
          <a:prstGeom prst="rect">
            <a:avLst/>
          </a:prstGeom>
        </p:spPr>
        <p:txBody>
          <a:bodyPr vert="horz" wrap="square" lIns="0" tIns="12700" rIns="0" bIns="0" rtlCol="0">
            <a:spAutoFit/>
          </a:bodyPr>
          <a:lstStyle/>
          <a:p>
            <a:pPr marL="355600" marR="5080" indent="-342900">
              <a:lnSpc>
                <a:spcPct val="100000"/>
              </a:lnSpc>
              <a:spcBef>
                <a:spcPts val="100"/>
              </a:spcBef>
              <a:buClr>
                <a:srgbClr val="000000"/>
              </a:buClr>
              <a:buChar char="•"/>
              <a:tabLst>
                <a:tab pos="354965" algn="l"/>
                <a:tab pos="355600" algn="l"/>
              </a:tabLst>
            </a:pPr>
            <a:r>
              <a:rPr sz="2800" spc="-5" dirty="0">
                <a:solidFill>
                  <a:srgbClr val="402000"/>
                </a:solidFill>
                <a:latin typeface="Arial"/>
                <a:cs typeface="Arial"/>
              </a:rPr>
              <a:t>It </a:t>
            </a:r>
            <a:r>
              <a:rPr sz="2800" dirty="0">
                <a:solidFill>
                  <a:srgbClr val="402000"/>
                </a:solidFill>
                <a:latin typeface="Arial"/>
                <a:cs typeface="Arial"/>
              </a:rPr>
              <a:t>accurately models what happens on the inputs  and outputs of the black box (no matter what is  inside and how it</a:t>
            </a:r>
            <a:r>
              <a:rPr sz="2800" spc="-20" dirty="0">
                <a:solidFill>
                  <a:srgbClr val="402000"/>
                </a:solidFill>
                <a:latin typeface="Arial"/>
                <a:cs typeface="Arial"/>
              </a:rPr>
              <a:t> </a:t>
            </a:r>
            <a:r>
              <a:rPr sz="2800" dirty="0">
                <a:solidFill>
                  <a:srgbClr val="402000"/>
                </a:solidFill>
                <a:latin typeface="Arial"/>
                <a:cs typeface="Arial"/>
              </a:rPr>
              <a:t>works).</a:t>
            </a:r>
            <a:endParaRPr sz="2800">
              <a:latin typeface="Arial"/>
              <a:cs typeface="Arial"/>
            </a:endParaRPr>
          </a:p>
          <a:p>
            <a:pPr marL="355600" indent="-342900">
              <a:lnSpc>
                <a:spcPct val="100000"/>
              </a:lnSpc>
              <a:spcBef>
                <a:spcPts val="1225"/>
              </a:spcBef>
              <a:buClr>
                <a:srgbClr val="000000"/>
              </a:buClr>
              <a:buChar char="•"/>
              <a:tabLst>
                <a:tab pos="354965" algn="l"/>
                <a:tab pos="355600" algn="l"/>
              </a:tabLst>
            </a:pPr>
            <a:r>
              <a:rPr sz="2800" dirty="0">
                <a:solidFill>
                  <a:srgbClr val="402000"/>
                </a:solidFill>
                <a:latin typeface="Arial"/>
                <a:cs typeface="Arial"/>
              </a:rPr>
              <a:t>This </a:t>
            </a:r>
            <a:r>
              <a:rPr sz="2800" spc="-5" dirty="0">
                <a:solidFill>
                  <a:srgbClr val="402000"/>
                </a:solidFill>
                <a:latin typeface="Arial"/>
                <a:cs typeface="Arial"/>
              </a:rPr>
              <a:t>style </a:t>
            </a:r>
            <a:r>
              <a:rPr sz="2800" dirty="0">
                <a:solidFill>
                  <a:srgbClr val="402000"/>
                </a:solidFill>
                <a:latin typeface="Arial"/>
                <a:cs typeface="Arial"/>
              </a:rPr>
              <a:t>uses </a:t>
            </a:r>
            <a:r>
              <a:rPr sz="2800" spc="-5" dirty="0">
                <a:solidFill>
                  <a:srgbClr val="402000"/>
                </a:solidFill>
                <a:latin typeface="Arial"/>
                <a:cs typeface="Arial"/>
              </a:rPr>
              <a:t>PROCESS </a:t>
            </a:r>
            <a:r>
              <a:rPr sz="2800" dirty="0">
                <a:solidFill>
                  <a:srgbClr val="402000"/>
                </a:solidFill>
                <a:latin typeface="Arial"/>
                <a:cs typeface="Arial"/>
              </a:rPr>
              <a:t>statements in</a:t>
            </a:r>
            <a:r>
              <a:rPr sz="2800" spc="-50" dirty="0">
                <a:solidFill>
                  <a:srgbClr val="402000"/>
                </a:solidFill>
                <a:latin typeface="Arial"/>
                <a:cs typeface="Arial"/>
              </a:rPr>
              <a:t> </a:t>
            </a:r>
            <a:r>
              <a:rPr sz="2800" i="1" dirty="0">
                <a:solidFill>
                  <a:srgbClr val="402000"/>
                </a:solidFill>
                <a:latin typeface="Arial"/>
                <a:cs typeface="Arial"/>
              </a:rPr>
              <a:t>VHDL.</a:t>
            </a:r>
            <a:endParaRPr sz="2800">
              <a:latin typeface="Arial"/>
              <a:cs typeface="Arial"/>
            </a:endParaRPr>
          </a:p>
        </p:txBody>
      </p:sp>
    </p:spTree>
    <p:extLst>
      <p:ext uri="{BB962C8B-B14F-4D97-AF65-F5344CB8AC3E}">
        <p14:creationId xmlns:p14="http://schemas.microsoft.com/office/powerpoint/2010/main" val="585480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03277"/>
            <a:ext cx="5981065" cy="513080"/>
          </a:xfrm>
          <a:prstGeom prst="rect">
            <a:avLst/>
          </a:prstGeom>
        </p:spPr>
        <p:txBody>
          <a:bodyPr vert="horz" wrap="square" lIns="0" tIns="12700" rIns="0" bIns="0" rtlCol="0">
            <a:spAutoFit/>
          </a:bodyPr>
          <a:lstStyle/>
          <a:p>
            <a:pPr marL="12700">
              <a:lnSpc>
                <a:spcPct val="100000"/>
              </a:lnSpc>
              <a:spcBef>
                <a:spcPts val="100"/>
              </a:spcBef>
            </a:pPr>
            <a:r>
              <a:rPr spc="-5" dirty="0"/>
              <a:t>Arithmetic </a:t>
            </a:r>
            <a:r>
              <a:rPr spc="-10" dirty="0"/>
              <a:t>Operators </a:t>
            </a:r>
            <a:r>
              <a:rPr dirty="0"/>
              <a:t>in VHDL</a:t>
            </a:r>
            <a:r>
              <a:rPr spc="-45" dirty="0"/>
              <a:t> </a:t>
            </a:r>
            <a:r>
              <a:rPr spc="-5" dirty="0"/>
              <a:t>(1)</a:t>
            </a:r>
          </a:p>
        </p:txBody>
      </p:sp>
      <p:sp>
        <p:nvSpPr>
          <p:cNvPr id="3" name="object 3"/>
          <p:cNvSpPr/>
          <p:nvPr/>
        </p:nvSpPr>
        <p:spPr>
          <a:xfrm>
            <a:off x="228600" y="1524000"/>
            <a:ext cx="8763000" cy="4419600"/>
          </a:xfrm>
          <a:custGeom>
            <a:avLst/>
            <a:gdLst/>
            <a:ahLst/>
            <a:cxnLst/>
            <a:rect l="l" t="t" r="r" b="b"/>
            <a:pathLst>
              <a:path w="8763000" h="4419600">
                <a:moveTo>
                  <a:pt x="0" y="0"/>
                </a:moveTo>
                <a:lnTo>
                  <a:pt x="8763004" y="0"/>
                </a:lnTo>
                <a:lnTo>
                  <a:pt x="8763004" y="4419602"/>
                </a:lnTo>
                <a:lnTo>
                  <a:pt x="0" y="4419602"/>
                </a:lnTo>
                <a:lnTo>
                  <a:pt x="0" y="0"/>
                </a:lnTo>
                <a:close/>
              </a:path>
            </a:pathLst>
          </a:custGeom>
          <a:ln w="25400">
            <a:solidFill>
              <a:srgbClr val="402000"/>
            </a:solidFill>
          </a:ln>
        </p:spPr>
        <p:txBody>
          <a:bodyPr wrap="square" lIns="0" tIns="0" rIns="0" bIns="0" rtlCol="0"/>
          <a:lstStyle/>
          <a:p>
            <a:endParaRPr/>
          </a:p>
        </p:txBody>
      </p:sp>
      <p:sp>
        <p:nvSpPr>
          <p:cNvPr id="4" name="object 4"/>
          <p:cNvSpPr txBox="1"/>
          <p:nvPr/>
        </p:nvSpPr>
        <p:spPr>
          <a:xfrm>
            <a:off x="307340" y="1470659"/>
            <a:ext cx="7024370" cy="4128135"/>
          </a:xfrm>
          <a:prstGeom prst="rect">
            <a:avLst/>
          </a:prstGeom>
        </p:spPr>
        <p:txBody>
          <a:bodyPr vert="horz" wrap="square" lIns="0" tIns="19050" rIns="0" bIns="0" rtlCol="0">
            <a:spAutoFit/>
          </a:bodyPr>
          <a:lstStyle/>
          <a:p>
            <a:pPr marL="12700" marR="5080">
              <a:lnSpc>
                <a:spcPct val="113799"/>
              </a:lnSpc>
              <a:spcBef>
                <a:spcPts val="150"/>
              </a:spcBef>
            </a:pPr>
            <a:r>
              <a:rPr sz="2600" b="1" spc="-5" dirty="0">
                <a:solidFill>
                  <a:srgbClr val="402000"/>
                </a:solidFill>
                <a:latin typeface="Arial"/>
                <a:cs typeface="Arial"/>
              </a:rPr>
              <a:t>To use basic arithmetic operations involving  std_logic_vectors you need to include the  following library</a:t>
            </a:r>
            <a:r>
              <a:rPr sz="2600" b="1" spc="5" dirty="0">
                <a:solidFill>
                  <a:srgbClr val="402000"/>
                </a:solidFill>
                <a:latin typeface="Arial"/>
                <a:cs typeface="Arial"/>
              </a:rPr>
              <a:t> </a:t>
            </a:r>
            <a:r>
              <a:rPr sz="2600" b="1" spc="-5" dirty="0">
                <a:solidFill>
                  <a:srgbClr val="402000"/>
                </a:solidFill>
                <a:latin typeface="Arial"/>
                <a:cs typeface="Arial"/>
              </a:rPr>
              <a:t>packages:</a:t>
            </a:r>
            <a:endParaRPr sz="2600">
              <a:latin typeface="Arial"/>
              <a:cs typeface="Arial"/>
            </a:endParaRPr>
          </a:p>
          <a:p>
            <a:pPr>
              <a:lnSpc>
                <a:spcPct val="100000"/>
              </a:lnSpc>
              <a:spcBef>
                <a:spcPts val="50"/>
              </a:spcBef>
            </a:pPr>
            <a:endParaRPr sz="3500">
              <a:latin typeface="Arial"/>
              <a:cs typeface="Arial"/>
            </a:endParaRPr>
          </a:p>
          <a:p>
            <a:pPr marL="12700">
              <a:lnSpc>
                <a:spcPct val="100000"/>
              </a:lnSpc>
              <a:spcBef>
                <a:spcPts val="5"/>
              </a:spcBef>
            </a:pPr>
            <a:r>
              <a:rPr sz="2600" b="1" spc="-5" dirty="0">
                <a:solidFill>
                  <a:srgbClr val="402000"/>
                </a:solidFill>
                <a:latin typeface="Arial"/>
                <a:cs typeface="Arial"/>
              </a:rPr>
              <a:t>LIBRARY </a:t>
            </a:r>
            <a:r>
              <a:rPr sz="2600" dirty="0">
                <a:solidFill>
                  <a:srgbClr val="402000"/>
                </a:solidFill>
                <a:latin typeface="Arial"/>
                <a:cs typeface="Arial"/>
              </a:rPr>
              <a:t>ieee;</a:t>
            </a:r>
            <a:endParaRPr sz="2600">
              <a:latin typeface="Arial"/>
              <a:cs typeface="Arial"/>
            </a:endParaRPr>
          </a:p>
          <a:p>
            <a:pPr marL="12700">
              <a:lnSpc>
                <a:spcPct val="100000"/>
              </a:lnSpc>
              <a:spcBef>
                <a:spcPts val="480"/>
              </a:spcBef>
            </a:pPr>
            <a:r>
              <a:rPr sz="2600" b="1" spc="-5" dirty="0">
                <a:solidFill>
                  <a:srgbClr val="402000"/>
                </a:solidFill>
                <a:latin typeface="Arial"/>
                <a:cs typeface="Arial"/>
              </a:rPr>
              <a:t>USE</a:t>
            </a:r>
            <a:r>
              <a:rPr sz="2600" b="1" spc="5" dirty="0">
                <a:solidFill>
                  <a:srgbClr val="402000"/>
                </a:solidFill>
                <a:latin typeface="Arial"/>
                <a:cs typeface="Arial"/>
              </a:rPr>
              <a:t> </a:t>
            </a:r>
            <a:r>
              <a:rPr sz="2600" spc="-5" dirty="0">
                <a:solidFill>
                  <a:srgbClr val="402000"/>
                </a:solidFill>
                <a:latin typeface="Arial"/>
                <a:cs typeface="Arial"/>
              </a:rPr>
              <a:t>ieee.std_logic_1164.all;</a:t>
            </a:r>
            <a:endParaRPr sz="2600">
              <a:latin typeface="Arial"/>
              <a:cs typeface="Arial"/>
            </a:endParaRPr>
          </a:p>
          <a:p>
            <a:pPr marL="12700">
              <a:lnSpc>
                <a:spcPct val="100000"/>
              </a:lnSpc>
              <a:spcBef>
                <a:spcPts val="480"/>
              </a:spcBef>
            </a:pPr>
            <a:r>
              <a:rPr sz="2600" b="1" spc="-5" dirty="0">
                <a:solidFill>
                  <a:srgbClr val="CC3300"/>
                </a:solidFill>
                <a:latin typeface="Arial"/>
                <a:cs typeface="Arial"/>
              </a:rPr>
              <a:t>USE</a:t>
            </a:r>
            <a:r>
              <a:rPr sz="2600" b="1" spc="5" dirty="0">
                <a:solidFill>
                  <a:srgbClr val="CC3300"/>
                </a:solidFill>
                <a:latin typeface="Arial"/>
                <a:cs typeface="Arial"/>
              </a:rPr>
              <a:t> </a:t>
            </a:r>
            <a:r>
              <a:rPr sz="2600" b="1" spc="-5" dirty="0">
                <a:solidFill>
                  <a:srgbClr val="CC3300"/>
                </a:solidFill>
                <a:latin typeface="Arial"/>
                <a:cs typeface="Arial"/>
              </a:rPr>
              <a:t>ieee.std_logic_unsigned.all;</a:t>
            </a:r>
            <a:endParaRPr sz="2600">
              <a:latin typeface="Arial"/>
              <a:cs typeface="Arial"/>
            </a:endParaRPr>
          </a:p>
          <a:p>
            <a:pPr marL="12700">
              <a:lnSpc>
                <a:spcPct val="100000"/>
              </a:lnSpc>
              <a:spcBef>
                <a:spcPts val="480"/>
              </a:spcBef>
            </a:pPr>
            <a:r>
              <a:rPr sz="2600" b="1" i="1" spc="-5" dirty="0">
                <a:solidFill>
                  <a:srgbClr val="CC3300"/>
                </a:solidFill>
                <a:latin typeface="Arial"/>
                <a:cs typeface="Arial"/>
              </a:rPr>
              <a:t>or</a:t>
            </a:r>
            <a:endParaRPr sz="2600">
              <a:latin typeface="Arial"/>
              <a:cs typeface="Arial"/>
            </a:endParaRPr>
          </a:p>
          <a:p>
            <a:pPr marL="12700">
              <a:lnSpc>
                <a:spcPct val="100000"/>
              </a:lnSpc>
              <a:spcBef>
                <a:spcPts val="480"/>
              </a:spcBef>
            </a:pPr>
            <a:r>
              <a:rPr sz="2600" b="1" spc="-5" dirty="0">
                <a:solidFill>
                  <a:srgbClr val="A50021"/>
                </a:solidFill>
                <a:latin typeface="Arial"/>
                <a:cs typeface="Arial"/>
              </a:rPr>
              <a:t>USE</a:t>
            </a:r>
            <a:r>
              <a:rPr sz="2600" b="1" spc="5" dirty="0">
                <a:solidFill>
                  <a:srgbClr val="A50021"/>
                </a:solidFill>
                <a:latin typeface="Arial"/>
                <a:cs typeface="Arial"/>
              </a:rPr>
              <a:t> </a:t>
            </a:r>
            <a:r>
              <a:rPr sz="2600" b="1" spc="-5" dirty="0">
                <a:solidFill>
                  <a:srgbClr val="A50021"/>
                </a:solidFill>
                <a:latin typeface="Arial"/>
                <a:cs typeface="Arial"/>
              </a:rPr>
              <a:t>ieee.std_logic_signed.all;</a:t>
            </a:r>
            <a:endParaRPr sz="2600">
              <a:latin typeface="Arial"/>
              <a:cs typeface="Arial"/>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49</a:t>
            </a:fld>
            <a:endParaRPr dirty="0"/>
          </a:p>
        </p:txBody>
      </p:sp>
    </p:spTree>
    <p:extLst>
      <p:ext uri="{BB962C8B-B14F-4D97-AF65-F5344CB8AC3E}">
        <p14:creationId xmlns:p14="http://schemas.microsoft.com/office/powerpoint/2010/main" val="507060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5</a:t>
            </a:fld>
            <a:endParaRPr lang="en-US"/>
          </a:p>
        </p:txBody>
      </p:sp>
      <p:sp>
        <p:nvSpPr>
          <p:cNvPr id="7" name="TextBox 6"/>
          <p:cNvSpPr txBox="1"/>
          <p:nvPr/>
        </p:nvSpPr>
        <p:spPr>
          <a:xfrm>
            <a:off x="441960" y="228600"/>
            <a:ext cx="1186222" cy="461665"/>
          </a:xfrm>
          <a:prstGeom prst="rect">
            <a:avLst/>
          </a:prstGeom>
          <a:noFill/>
        </p:spPr>
        <p:txBody>
          <a:bodyPr wrap="none" rtlCol="0">
            <a:spAutoFit/>
          </a:bodyPr>
          <a:lstStyle/>
          <a:p>
            <a:r>
              <a:rPr lang="en-US" sz="2400" b="1" dirty="0" smtClean="0"/>
              <a:t>Grading</a:t>
            </a:r>
            <a:endParaRPr lang="en-US" sz="2400" b="1" dirty="0"/>
          </a:p>
        </p:txBody>
      </p:sp>
      <p:sp>
        <p:nvSpPr>
          <p:cNvPr id="8" name="Rectangle 7"/>
          <p:cNvSpPr/>
          <p:nvPr/>
        </p:nvSpPr>
        <p:spPr>
          <a:xfrm>
            <a:off x="441960" y="871478"/>
            <a:ext cx="8321040" cy="3693319"/>
          </a:xfrm>
          <a:prstGeom prst="rect">
            <a:avLst/>
          </a:prstGeom>
          <a:ln>
            <a:noFill/>
          </a:ln>
        </p:spPr>
        <p:txBody>
          <a:bodyPr wrap="square">
            <a:spAutoFit/>
          </a:bodyPr>
          <a:lstStyle/>
          <a:p>
            <a:pPr marL="285750" indent="-285750" algn="just">
              <a:buFont typeface="Arial" panose="020B0604020202020204" pitchFamily="34" charset="0"/>
              <a:buChar char="•"/>
            </a:pPr>
            <a:r>
              <a:rPr lang="en-US" dirty="0" smtClean="0">
                <a:latin typeface="+mj-lt"/>
                <a:ea typeface="Calibri" charset="0"/>
                <a:cs typeface="Arial" charset="0"/>
              </a:rPr>
              <a:t>We are going to ship FPGA boards to each student in the course. The students code and do a demo of their working labs to the TA’s online via Zoom and answer lab-specific questions, submit preliminary and lab reports. </a:t>
            </a:r>
          </a:p>
          <a:p>
            <a:pPr marL="285750" indent="-285750" algn="just">
              <a:buFont typeface="Arial" panose="020B0604020202020204" pitchFamily="34" charset="0"/>
              <a:buChar char="•"/>
            </a:pPr>
            <a:endParaRPr lang="en-US" dirty="0" smtClean="0">
              <a:latin typeface="+mj-lt"/>
              <a:ea typeface="Calibri" charset="0"/>
              <a:cs typeface="Arial" charset="0"/>
            </a:endParaRPr>
          </a:p>
          <a:p>
            <a:pPr marL="285750" indent="-285750" algn="just">
              <a:buFont typeface="Arial" panose="020B0604020202020204" pitchFamily="34" charset="0"/>
              <a:buChar char="•"/>
            </a:pPr>
            <a:r>
              <a:rPr lang="en-US" dirty="0" smtClean="0">
                <a:latin typeface="+mj-lt"/>
                <a:ea typeface="Calibri" charset="0"/>
                <a:cs typeface="Arial" charset="0"/>
              </a:rPr>
              <a:t>The course projects are VHDL programs written by teams of students (max. 2) and submitted by the end of the semester. Students report a working project, do a demo, present demo videos and complete an oral interview. </a:t>
            </a:r>
          </a:p>
          <a:p>
            <a:pPr marL="285750" indent="-285750" algn="just">
              <a:buFont typeface="Arial" panose="020B0604020202020204" pitchFamily="34" charset="0"/>
              <a:buChar char="•"/>
            </a:pPr>
            <a:endParaRPr lang="en-US" dirty="0" smtClean="0">
              <a:latin typeface="+mj-lt"/>
              <a:ea typeface="Calibri" charset="0"/>
              <a:cs typeface="Arial" charset="0"/>
            </a:endParaRPr>
          </a:p>
          <a:p>
            <a:pPr marL="285750" indent="-285750" algn="just">
              <a:buFont typeface="Arial" panose="020B0604020202020204" pitchFamily="34" charset="0"/>
              <a:buChar char="•"/>
            </a:pPr>
            <a:r>
              <a:rPr lang="en-US" dirty="0" smtClean="0">
                <a:latin typeface="+mj-lt"/>
                <a:ea typeface="Calibri" charset="0"/>
                <a:cs typeface="Arial" charset="0"/>
              </a:rPr>
              <a:t>Presenting </a:t>
            </a:r>
            <a:r>
              <a:rPr lang="en-US" dirty="0">
                <a:latin typeface="+mj-lt"/>
                <a:ea typeface="Calibri" charset="0"/>
                <a:cs typeface="Arial" charset="0"/>
              </a:rPr>
              <a:t>work done by others as one’s own work is cheating and strictly forbidden. </a:t>
            </a:r>
            <a:r>
              <a:rPr lang="en-US" dirty="0" smtClean="0"/>
              <a:t>Any </a:t>
            </a:r>
            <a:r>
              <a:rPr lang="en-US" dirty="0"/>
              <a:t>form of cheating is subject to KU Academic dishonesty policies: </a:t>
            </a:r>
            <a:r>
              <a:rPr lang="en-US" u="sng" dirty="0">
                <a:hlinkClick r:id="rId2"/>
              </a:rPr>
              <a:t>https://</a:t>
            </a:r>
            <a:r>
              <a:rPr lang="en-US" u="sng" dirty="0" smtClean="0">
                <a:hlinkClick r:id="rId2"/>
              </a:rPr>
              <a:t>vpaa.ku.edu.tr/academic-policies</a:t>
            </a:r>
            <a:endParaRPr lang="en-US" u="sng" dirty="0" smtClean="0"/>
          </a:p>
          <a:p>
            <a:pPr marL="285750" indent="-285750" algn="just">
              <a:buFont typeface="Arial" panose="020B0604020202020204" pitchFamily="34" charset="0"/>
              <a:buChar char="•"/>
            </a:pPr>
            <a:endParaRPr lang="en-US" u="sng" dirty="0" smtClean="0"/>
          </a:p>
          <a:p>
            <a:pPr marL="285750" indent="-285750" algn="just">
              <a:buFont typeface="Arial" panose="020B0604020202020204" pitchFamily="34" charset="0"/>
              <a:buChar char="•"/>
            </a:pPr>
            <a:r>
              <a:rPr lang="en-US" u="sng" dirty="0" smtClean="0"/>
              <a:t>A working VHDL project is necessary for a passing grade.</a:t>
            </a:r>
            <a:endParaRPr lang="en-US" u="sng" dirty="0"/>
          </a:p>
        </p:txBody>
      </p:sp>
      <p:pic>
        <p:nvPicPr>
          <p:cNvPr id="9" name="Picture 8"/>
          <p:cNvPicPr>
            <a:picLocks noChangeAspect="1"/>
          </p:cNvPicPr>
          <p:nvPr/>
        </p:nvPicPr>
        <p:blipFill rotWithShape="1">
          <a:blip r:embed="rId3"/>
          <a:srcRect r="73256"/>
          <a:stretch/>
        </p:blipFill>
        <p:spPr>
          <a:xfrm>
            <a:off x="8686800" y="6456627"/>
            <a:ext cx="457200" cy="401373"/>
          </a:xfrm>
          <a:prstGeom prst="rect">
            <a:avLst/>
          </a:prstGeom>
        </p:spPr>
      </p:pic>
      <p:sp>
        <p:nvSpPr>
          <p:cNvPr id="11" name="TextBox 10"/>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Tree>
    <p:extLst>
      <p:ext uri="{BB962C8B-B14F-4D97-AF65-F5344CB8AC3E}">
        <p14:creationId xmlns:p14="http://schemas.microsoft.com/office/powerpoint/2010/main" val="1448248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03277"/>
            <a:ext cx="5981065" cy="513080"/>
          </a:xfrm>
          <a:prstGeom prst="rect">
            <a:avLst/>
          </a:prstGeom>
        </p:spPr>
        <p:txBody>
          <a:bodyPr vert="horz" wrap="square" lIns="0" tIns="12700" rIns="0" bIns="0" rtlCol="0">
            <a:spAutoFit/>
          </a:bodyPr>
          <a:lstStyle/>
          <a:p>
            <a:pPr marL="12700">
              <a:lnSpc>
                <a:spcPct val="100000"/>
              </a:lnSpc>
              <a:spcBef>
                <a:spcPts val="100"/>
              </a:spcBef>
            </a:pPr>
            <a:r>
              <a:rPr spc="-5" dirty="0"/>
              <a:t>Arithmetic </a:t>
            </a:r>
            <a:r>
              <a:rPr spc="-10" dirty="0"/>
              <a:t>Operators </a:t>
            </a:r>
            <a:r>
              <a:rPr dirty="0"/>
              <a:t>in VHDL</a:t>
            </a:r>
            <a:r>
              <a:rPr spc="-45" dirty="0"/>
              <a:t> </a:t>
            </a:r>
            <a:r>
              <a:rPr spc="-5" dirty="0"/>
              <a:t>(2)</a:t>
            </a:r>
          </a:p>
        </p:txBody>
      </p:sp>
      <p:sp>
        <p:nvSpPr>
          <p:cNvPr id="3" name="object 3"/>
          <p:cNvSpPr/>
          <p:nvPr/>
        </p:nvSpPr>
        <p:spPr>
          <a:xfrm>
            <a:off x="152400" y="1371600"/>
            <a:ext cx="8763000" cy="4191000"/>
          </a:xfrm>
          <a:custGeom>
            <a:avLst/>
            <a:gdLst/>
            <a:ahLst/>
            <a:cxnLst/>
            <a:rect l="l" t="t" r="r" b="b"/>
            <a:pathLst>
              <a:path w="8763000" h="4191000">
                <a:moveTo>
                  <a:pt x="0" y="0"/>
                </a:moveTo>
                <a:lnTo>
                  <a:pt x="8763004" y="0"/>
                </a:lnTo>
                <a:lnTo>
                  <a:pt x="8763004" y="4191002"/>
                </a:lnTo>
                <a:lnTo>
                  <a:pt x="0" y="4191002"/>
                </a:lnTo>
                <a:lnTo>
                  <a:pt x="0" y="0"/>
                </a:lnTo>
                <a:close/>
              </a:path>
            </a:pathLst>
          </a:custGeom>
          <a:ln w="25400">
            <a:solidFill>
              <a:srgbClr val="402000"/>
            </a:solidFill>
          </a:ln>
        </p:spPr>
        <p:txBody>
          <a:bodyPr wrap="square" lIns="0" tIns="0" rIns="0" bIns="0" rtlCol="0"/>
          <a:lstStyle/>
          <a:p>
            <a:endParaRPr/>
          </a:p>
        </p:txBody>
      </p:sp>
      <p:sp>
        <p:nvSpPr>
          <p:cNvPr id="4" name="object 4"/>
          <p:cNvSpPr txBox="1"/>
          <p:nvPr/>
        </p:nvSpPr>
        <p:spPr>
          <a:xfrm>
            <a:off x="231140" y="1318259"/>
            <a:ext cx="7751445" cy="3670935"/>
          </a:xfrm>
          <a:prstGeom prst="rect">
            <a:avLst/>
          </a:prstGeom>
        </p:spPr>
        <p:txBody>
          <a:bodyPr vert="horz" wrap="square" lIns="0" tIns="12700" rIns="0" bIns="0" rtlCol="0">
            <a:spAutoFit/>
          </a:bodyPr>
          <a:lstStyle/>
          <a:p>
            <a:pPr marL="12700" marR="2022475">
              <a:lnSpc>
                <a:spcPct val="115399"/>
              </a:lnSpc>
              <a:spcBef>
                <a:spcPts val="100"/>
              </a:spcBef>
            </a:pPr>
            <a:r>
              <a:rPr sz="2600" b="1" spc="-5" dirty="0">
                <a:solidFill>
                  <a:srgbClr val="402000"/>
                </a:solidFill>
                <a:latin typeface="Arial"/>
                <a:cs typeface="Arial"/>
              </a:rPr>
              <a:t>You </a:t>
            </a:r>
            <a:r>
              <a:rPr sz="2600" b="1" dirty="0">
                <a:solidFill>
                  <a:srgbClr val="402000"/>
                </a:solidFill>
                <a:latin typeface="Arial"/>
                <a:cs typeface="Arial"/>
              </a:rPr>
              <a:t>can </a:t>
            </a:r>
            <a:r>
              <a:rPr sz="2600" b="1" spc="-5" dirty="0">
                <a:solidFill>
                  <a:srgbClr val="402000"/>
                </a:solidFill>
                <a:latin typeface="Arial"/>
                <a:cs typeface="Arial"/>
              </a:rPr>
              <a:t>use standard +, </a:t>
            </a:r>
            <a:r>
              <a:rPr sz="2600" b="1" dirty="0">
                <a:solidFill>
                  <a:srgbClr val="402000"/>
                </a:solidFill>
                <a:latin typeface="Arial"/>
                <a:cs typeface="Arial"/>
              </a:rPr>
              <a:t>- </a:t>
            </a:r>
            <a:r>
              <a:rPr sz="2600" b="1" spc="-5" dirty="0">
                <a:solidFill>
                  <a:srgbClr val="402000"/>
                </a:solidFill>
                <a:latin typeface="Arial"/>
                <a:cs typeface="Arial"/>
              </a:rPr>
              <a:t>operators  to perform addition and</a:t>
            </a:r>
            <a:r>
              <a:rPr sz="2600" b="1" dirty="0">
                <a:solidFill>
                  <a:srgbClr val="402000"/>
                </a:solidFill>
                <a:latin typeface="Arial"/>
                <a:cs typeface="Arial"/>
              </a:rPr>
              <a:t> </a:t>
            </a:r>
            <a:r>
              <a:rPr sz="2600" b="1" spc="-5" dirty="0">
                <a:solidFill>
                  <a:srgbClr val="402000"/>
                </a:solidFill>
                <a:latin typeface="Arial"/>
                <a:cs typeface="Arial"/>
              </a:rPr>
              <a:t>subtraction:</a:t>
            </a:r>
            <a:endParaRPr sz="2600">
              <a:latin typeface="Arial"/>
              <a:cs typeface="Arial"/>
            </a:endParaRPr>
          </a:p>
          <a:p>
            <a:pPr>
              <a:lnSpc>
                <a:spcPct val="100000"/>
              </a:lnSpc>
              <a:spcBef>
                <a:spcPts val="50"/>
              </a:spcBef>
            </a:pPr>
            <a:endParaRPr sz="3000">
              <a:latin typeface="Arial"/>
              <a:cs typeface="Arial"/>
            </a:endParaRPr>
          </a:p>
          <a:p>
            <a:pPr marL="561975" marR="5080" algn="just">
              <a:lnSpc>
                <a:spcPct val="115399"/>
              </a:lnSpc>
            </a:pPr>
            <a:r>
              <a:rPr sz="2600" b="1" spc="-5" dirty="0">
                <a:solidFill>
                  <a:srgbClr val="402000"/>
                </a:solidFill>
                <a:latin typeface="Arial"/>
                <a:cs typeface="Arial"/>
              </a:rPr>
              <a:t>signal </a:t>
            </a:r>
            <a:r>
              <a:rPr sz="2600" b="1" dirty="0">
                <a:solidFill>
                  <a:srgbClr val="402000"/>
                </a:solidFill>
                <a:latin typeface="Arial"/>
                <a:cs typeface="Arial"/>
              </a:rPr>
              <a:t>A : </a:t>
            </a:r>
            <a:r>
              <a:rPr sz="2600" b="1" spc="-5" dirty="0">
                <a:solidFill>
                  <a:srgbClr val="402000"/>
                </a:solidFill>
                <a:latin typeface="Arial"/>
                <a:cs typeface="Arial"/>
              </a:rPr>
              <a:t>STD_LOGIC_VECTOR(3 downto 0);  signal </a:t>
            </a:r>
            <a:r>
              <a:rPr sz="2600" b="1" dirty="0">
                <a:solidFill>
                  <a:srgbClr val="402000"/>
                </a:solidFill>
                <a:latin typeface="Arial"/>
                <a:cs typeface="Arial"/>
              </a:rPr>
              <a:t>B : </a:t>
            </a:r>
            <a:r>
              <a:rPr sz="2600" b="1" spc="-5" dirty="0">
                <a:solidFill>
                  <a:srgbClr val="402000"/>
                </a:solidFill>
                <a:latin typeface="Arial"/>
                <a:cs typeface="Arial"/>
              </a:rPr>
              <a:t>STD_LOGIC_VECTOR(3 downto 0);  signal </a:t>
            </a:r>
            <a:r>
              <a:rPr sz="2600" b="1" dirty="0">
                <a:solidFill>
                  <a:srgbClr val="402000"/>
                </a:solidFill>
                <a:latin typeface="Arial"/>
                <a:cs typeface="Arial"/>
              </a:rPr>
              <a:t>C : </a:t>
            </a:r>
            <a:r>
              <a:rPr sz="2600" b="1" spc="-5" dirty="0">
                <a:solidFill>
                  <a:srgbClr val="402000"/>
                </a:solidFill>
                <a:latin typeface="Arial"/>
                <a:cs typeface="Arial"/>
              </a:rPr>
              <a:t>STD_LOGIC_VECTOR(3 downto</a:t>
            </a:r>
            <a:r>
              <a:rPr sz="2600" b="1" dirty="0">
                <a:solidFill>
                  <a:srgbClr val="402000"/>
                </a:solidFill>
                <a:latin typeface="Arial"/>
                <a:cs typeface="Arial"/>
              </a:rPr>
              <a:t> </a:t>
            </a:r>
            <a:r>
              <a:rPr sz="2600" b="1" spc="-5" dirty="0">
                <a:solidFill>
                  <a:srgbClr val="402000"/>
                </a:solidFill>
                <a:latin typeface="Arial"/>
                <a:cs typeface="Arial"/>
              </a:rPr>
              <a:t>0);</a:t>
            </a:r>
            <a:endParaRPr sz="2600">
              <a:latin typeface="Arial"/>
              <a:cs typeface="Arial"/>
            </a:endParaRPr>
          </a:p>
          <a:p>
            <a:pPr marL="565150">
              <a:lnSpc>
                <a:spcPct val="100000"/>
              </a:lnSpc>
              <a:spcBef>
                <a:spcPts val="480"/>
              </a:spcBef>
            </a:pPr>
            <a:r>
              <a:rPr sz="2600" b="1" dirty="0">
                <a:solidFill>
                  <a:srgbClr val="402000"/>
                </a:solidFill>
                <a:latin typeface="Arial"/>
                <a:cs typeface="Arial"/>
              </a:rPr>
              <a:t>……</a:t>
            </a:r>
            <a:endParaRPr sz="2600">
              <a:latin typeface="Arial"/>
              <a:cs typeface="Arial"/>
            </a:endParaRPr>
          </a:p>
          <a:p>
            <a:pPr marL="288925">
              <a:lnSpc>
                <a:spcPct val="100000"/>
              </a:lnSpc>
              <a:spcBef>
                <a:spcPts val="480"/>
              </a:spcBef>
            </a:pPr>
            <a:r>
              <a:rPr sz="2600" b="1" dirty="0">
                <a:solidFill>
                  <a:srgbClr val="CC3300"/>
                </a:solidFill>
                <a:latin typeface="Arial"/>
                <a:cs typeface="Arial"/>
              </a:rPr>
              <a:t>C </a:t>
            </a:r>
            <a:r>
              <a:rPr sz="2600" b="1" spc="-5" dirty="0">
                <a:solidFill>
                  <a:srgbClr val="CC3300"/>
                </a:solidFill>
                <a:latin typeface="Arial"/>
                <a:cs typeface="Arial"/>
              </a:rPr>
              <a:t>&lt;= </a:t>
            </a:r>
            <a:r>
              <a:rPr sz="2600" b="1" dirty="0">
                <a:solidFill>
                  <a:srgbClr val="CC3300"/>
                </a:solidFill>
                <a:latin typeface="Arial"/>
                <a:cs typeface="Arial"/>
              </a:rPr>
              <a:t>A +</a:t>
            </a:r>
            <a:r>
              <a:rPr sz="2600" b="1" spc="-15" dirty="0">
                <a:solidFill>
                  <a:srgbClr val="CC3300"/>
                </a:solidFill>
                <a:latin typeface="Arial"/>
                <a:cs typeface="Arial"/>
              </a:rPr>
              <a:t> </a:t>
            </a:r>
            <a:r>
              <a:rPr sz="2600" b="1" spc="-5" dirty="0">
                <a:solidFill>
                  <a:srgbClr val="CC3300"/>
                </a:solidFill>
                <a:latin typeface="Arial"/>
                <a:cs typeface="Arial"/>
              </a:rPr>
              <a:t>B;</a:t>
            </a:r>
            <a:endParaRPr sz="2600">
              <a:latin typeface="Arial"/>
              <a:cs typeface="Arial"/>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50</a:t>
            </a:fld>
            <a:endParaRPr dirty="0"/>
          </a:p>
        </p:txBody>
      </p:sp>
    </p:spTree>
    <p:extLst>
      <p:ext uri="{BB962C8B-B14F-4D97-AF65-F5344CB8AC3E}">
        <p14:creationId xmlns:p14="http://schemas.microsoft.com/office/powerpoint/2010/main" val="1207771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spc="-5" dirty="0"/>
              <a:t>Different ways of performing the same</a:t>
            </a:r>
            <a:r>
              <a:rPr spc="-50" dirty="0"/>
              <a:t> </a:t>
            </a:r>
            <a:r>
              <a:rPr spc="-5" dirty="0"/>
              <a:t>operation</a:t>
            </a:r>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51</a:t>
            </a:fld>
            <a:endParaRPr dirty="0"/>
          </a:p>
        </p:txBody>
      </p:sp>
      <p:sp>
        <p:nvSpPr>
          <p:cNvPr id="3" name="object 3"/>
          <p:cNvSpPr txBox="1"/>
          <p:nvPr/>
        </p:nvSpPr>
        <p:spPr>
          <a:xfrm>
            <a:off x="259715" y="1478787"/>
            <a:ext cx="6779259" cy="455168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402000"/>
                </a:solidFill>
                <a:latin typeface="Arial"/>
                <a:cs typeface="Arial"/>
              </a:rPr>
              <a:t>signal count: std_logic_vector(7 downto</a:t>
            </a:r>
            <a:r>
              <a:rPr sz="2800" spc="-30" dirty="0">
                <a:solidFill>
                  <a:srgbClr val="402000"/>
                </a:solidFill>
                <a:latin typeface="Arial"/>
                <a:cs typeface="Arial"/>
              </a:rPr>
              <a:t> </a:t>
            </a:r>
            <a:r>
              <a:rPr sz="2800" dirty="0">
                <a:solidFill>
                  <a:srgbClr val="402000"/>
                </a:solidFill>
                <a:latin typeface="Arial"/>
                <a:cs typeface="Arial"/>
              </a:rPr>
              <a:t>0);</a:t>
            </a:r>
            <a:endParaRPr sz="2800">
              <a:latin typeface="Arial"/>
              <a:cs typeface="Arial"/>
            </a:endParaRPr>
          </a:p>
          <a:p>
            <a:pPr>
              <a:lnSpc>
                <a:spcPct val="100000"/>
              </a:lnSpc>
              <a:spcBef>
                <a:spcPts val="10"/>
              </a:spcBef>
            </a:pPr>
            <a:endParaRPr sz="4100">
              <a:latin typeface="Arial"/>
              <a:cs typeface="Arial"/>
            </a:endParaRPr>
          </a:p>
          <a:p>
            <a:pPr marL="12700">
              <a:lnSpc>
                <a:spcPct val="100000"/>
              </a:lnSpc>
            </a:pPr>
            <a:r>
              <a:rPr sz="2800" dirty="0">
                <a:solidFill>
                  <a:srgbClr val="402000"/>
                </a:solidFill>
                <a:latin typeface="Arial"/>
                <a:cs typeface="Arial"/>
              </a:rPr>
              <a:t>You can</a:t>
            </a:r>
            <a:r>
              <a:rPr sz="2800" spc="-5" dirty="0">
                <a:solidFill>
                  <a:srgbClr val="402000"/>
                </a:solidFill>
                <a:latin typeface="Arial"/>
                <a:cs typeface="Arial"/>
              </a:rPr>
              <a:t> </a:t>
            </a:r>
            <a:r>
              <a:rPr sz="2800" dirty="0">
                <a:solidFill>
                  <a:srgbClr val="402000"/>
                </a:solidFill>
                <a:latin typeface="Arial"/>
                <a:cs typeface="Arial"/>
              </a:rPr>
              <a:t>use:</a:t>
            </a:r>
            <a:endParaRPr sz="2800">
              <a:latin typeface="Arial"/>
              <a:cs typeface="Arial"/>
            </a:endParaRPr>
          </a:p>
          <a:p>
            <a:pPr>
              <a:lnSpc>
                <a:spcPct val="100000"/>
              </a:lnSpc>
              <a:spcBef>
                <a:spcPts val="40"/>
              </a:spcBef>
            </a:pPr>
            <a:endParaRPr sz="4100">
              <a:latin typeface="Arial"/>
              <a:cs typeface="Arial"/>
            </a:endParaRPr>
          </a:p>
          <a:p>
            <a:pPr marL="12700">
              <a:lnSpc>
                <a:spcPct val="100000"/>
              </a:lnSpc>
            </a:pPr>
            <a:r>
              <a:rPr sz="2800" dirty="0">
                <a:solidFill>
                  <a:srgbClr val="402000"/>
                </a:solidFill>
                <a:latin typeface="Arial"/>
                <a:cs typeface="Arial"/>
              </a:rPr>
              <a:t>count &lt;= count +</a:t>
            </a:r>
            <a:r>
              <a:rPr sz="2800" spc="-35" dirty="0">
                <a:solidFill>
                  <a:srgbClr val="402000"/>
                </a:solidFill>
                <a:latin typeface="Arial"/>
                <a:cs typeface="Arial"/>
              </a:rPr>
              <a:t> </a:t>
            </a:r>
            <a:r>
              <a:rPr sz="2800" dirty="0">
                <a:solidFill>
                  <a:srgbClr val="402000"/>
                </a:solidFill>
                <a:latin typeface="Arial"/>
                <a:cs typeface="Arial"/>
              </a:rPr>
              <a:t>“00000001”;</a:t>
            </a:r>
            <a:endParaRPr sz="2800">
              <a:latin typeface="Arial"/>
              <a:cs typeface="Arial"/>
            </a:endParaRPr>
          </a:p>
          <a:p>
            <a:pPr marL="12700">
              <a:lnSpc>
                <a:spcPct val="100000"/>
              </a:lnSpc>
              <a:spcBef>
                <a:spcPts val="625"/>
              </a:spcBef>
            </a:pPr>
            <a:r>
              <a:rPr sz="2800" i="1" spc="5" dirty="0">
                <a:solidFill>
                  <a:srgbClr val="402000"/>
                </a:solidFill>
                <a:latin typeface="Arial"/>
                <a:cs typeface="Arial"/>
              </a:rPr>
              <a:t>or</a:t>
            </a:r>
            <a:endParaRPr sz="2800">
              <a:latin typeface="Arial"/>
              <a:cs typeface="Arial"/>
            </a:endParaRPr>
          </a:p>
          <a:p>
            <a:pPr marL="12700">
              <a:lnSpc>
                <a:spcPct val="100000"/>
              </a:lnSpc>
              <a:spcBef>
                <a:spcPts val="645"/>
              </a:spcBef>
            </a:pPr>
            <a:r>
              <a:rPr sz="2800" dirty="0">
                <a:solidFill>
                  <a:srgbClr val="402000"/>
                </a:solidFill>
                <a:latin typeface="Arial"/>
                <a:cs typeface="Arial"/>
              </a:rPr>
              <a:t>count &lt;= count +</a:t>
            </a:r>
            <a:r>
              <a:rPr sz="2800" spc="-40" dirty="0">
                <a:solidFill>
                  <a:srgbClr val="402000"/>
                </a:solidFill>
                <a:latin typeface="Arial"/>
                <a:cs typeface="Arial"/>
              </a:rPr>
              <a:t> </a:t>
            </a:r>
            <a:r>
              <a:rPr sz="2800" dirty="0">
                <a:solidFill>
                  <a:srgbClr val="402000"/>
                </a:solidFill>
                <a:latin typeface="Arial"/>
                <a:cs typeface="Arial"/>
              </a:rPr>
              <a:t>1;</a:t>
            </a:r>
            <a:endParaRPr sz="2800">
              <a:latin typeface="Arial"/>
              <a:cs typeface="Arial"/>
            </a:endParaRPr>
          </a:p>
          <a:p>
            <a:pPr marL="12700">
              <a:lnSpc>
                <a:spcPct val="100000"/>
              </a:lnSpc>
              <a:spcBef>
                <a:spcPts val="650"/>
              </a:spcBef>
            </a:pPr>
            <a:r>
              <a:rPr sz="2800" i="1" spc="5" dirty="0">
                <a:solidFill>
                  <a:srgbClr val="402000"/>
                </a:solidFill>
                <a:latin typeface="Arial"/>
                <a:cs typeface="Arial"/>
              </a:rPr>
              <a:t>or</a:t>
            </a:r>
            <a:endParaRPr sz="2800">
              <a:latin typeface="Arial"/>
              <a:cs typeface="Arial"/>
            </a:endParaRPr>
          </a:p>
          <a:p>
            <a:pPr marL="12700">
              <a:lnSpc>
                <a:spcPct val="100000"/>
              </a:lnSpc>
              <a:spcBef>
                <a:spcPts val="720"/>
              </a:spcBef>
            </a:pPr>
            <a:r>
              <a:rPr sz="2800" dirty="0">
                <a:solidFill>
                  <a:srgbClr val="402000"/>
                </a:solidFill>
                <a:latin typeface="Arial"/>
                <a:cs typeface="Arial"/>
              </a:rPr>
              <a:t>count &lt;= count +</a:t>
            </a:r>
            <a:r>
              <a:rPr sz="2800" spc="-40" dirty="0">
                <a:solidFill>
                  <a:srgbClr val="402000"/>
                </a:solidFill>
                <a:latin typeface="Arial"/>
                <a:cs typeface="Arial"/>
              </a:rPr>
              <a:t> </a:t>
            </a:r>
            <a:r>
              <a:rPr sz="2800" dirty="0">
                <a:solidFill>
                  <a:srgbClr val="402000"/>
                </a:solidFill>
                <a:latin typeface="Arial"/>
                <a:cs typeface="Arial"/>
              </a:rPr>
              <a:t>‘1’;</a:t>
            </a:r>
            <a:endParaRPr sz="2800">
              <a:latin typeface="Arial"/>
              <a:cs typeface="Arial"/>
            </a:endParaRPr>
          </a:p>
        </p:txBody>
      </p:sp>
    </p:spTree>
    <p:extLst>
      <p:ext uri="{BB962C8B-B14F-4D97-AF65-F5344CB8AC3E}">
        <p14:creationId xmlns:p14="http://schemas.microsoft.com/office/powerpoint/2010/main" val="26481190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20980"/>
            <a:ext cx="7849234" cy="513080"/>
          </a:xfrm>
          <a:prstGeom prst="rect">
            <a:avLst/>
          </a:prstGeom>
        </p:spPr>
        <p:txBody>
          <a:bodyPr vert="horz" wrap="square" lIns="0" tIns="12700" rIns="0" bIns="0" rtlCol="0">
            <a:spAutoFit/>
          </a:bodyPr>
          <a:lstStyle/>
          <a:p>
            <a:pPr marL="12700">
              <a:lnSpc>
                <a:spcPct val="100000"/>
              </a:lnSpc>
              <a:spcBef>
                <a:spcPts val="100"/>
              </a:spcBef>
            </a:pPr>
            <a:r>
              <a:rPr spc="-5" dirty="0"/>
              <a:t>Different declarations for the same</a:t>
            </a:r>
            <a:r>
              <a:rPr spc="-55" dirty="0"/>
              <a:t> </a:t>
            </a:r>
            <a:r>
              <a:rPr spc="-5" dirty="0"/>
              <a:t>operator</a:t>
            </a:r>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52</a:t>
            </a:fld>
            <a:endParaRPr dirty="0"/>
          </a:p>
        </p:txBody>
      </p:sp>
      <p:sp>
        <p:nvSpPr>
          <p:cNvPr id="3" name="object 3"/>
          <p:cNvSpPr txBox="1"/>
          <p:nvPr/>
        </p:nvSpPr>
        <p:spPr>
          <a:xfrm>
            <a:off x="459740" y="1392428"/>
            <a:ext cx="7774940" cy="43414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402000"/>
                </a:solidFill>
                <a:latin typeface="Arial"/>
                <a:cs typeface="Arial"/>
              </a:rPr>
              <a:t>Declarations in the package</a:t>
            </a:r>
            <a:r>
              <a:rPr sz="2400" b="1" spc="20" dirty="0">
                <a:solidFill>
                  <a:srgbClr val="402000"/>
                </a:solidFill>
                <a:latin typeface="Arial"/>
                <a:cs typeface="Arial"/>
              </a:rPr>
              <a:t> </a:t>
            </a:r>
            <a:r>
              <a:rPr sz="2400" b="1" spc="-5" dirty="0">
                <a:solidFill>
                  <a:srgbClr val="402000"/>
                </a:solidFill>
                <a:latin typeface="Arial"/>
                <a:cs typeface="Arial"/>
              </a:rPr>
              <a:t>ieee.std_logic_unsigned:</a:t>
            </a:r>
            <a:endParaRPr sz="2400">
              <a:latin typeface="Arial"/>
              <a:cs typeface="Arial"/>
            </a:endParaRPr>
          </a:p>
          <a:p>
            <a:pPr>
              <a:lnSpc>
                <a:spcPct val="100000"/>
              </a:lnSpc>
              <a:spcBef>
                <a:spcPts val="40"/>
              </a:spcBef>
            </a:pPr>
            <a:endParaRPr sz="3450">
              <a:latin typeface="Arial"/>
              <a:cs typeface="Arial"/>
            </a:endParaRPr>
          </a:p>
          <a:p>
            <a:pPr marL="12700">
              <a:lnSpc>
                <a:spcPct val="100000"/>
              </a:lnSpc>
            </a:pPr>
            <a:r>
              <a:rPr sz="2400" spc="-5" dirty="0">
                <a:solidFill>
                  <a:srgbClr val="402000"/>
                </a:solidFill>
                <a:latin typeface="Arial"/>
                <a:cs typeface="Arial"/>
              </a:rPr>
              <a:t>function “+” </a:t>
            </a:r>
            <a:r>
              <a:rPr sz="2400" dirty="0">
                <a:solidFill>
                  <a:srgbClr val="402000"/>
                </a:solidFill>
                <a:latin typeface="Arial"/>
                <a:cs typeface="Arial"/>
              </a:rPr>
              <a:t>( L:</a:t>
            </a:r>
            <a:r>
              <a:rPr sz="2400" spc="-15" dirty="0">
                <a:solidFill>
                  <a:srgbClr val="402000"/>
                </a:solidFill>
                <a:latin typeface="Arial"/>
                <a:cs typeface="Arial"/>
              </a:rPr>
              <a:t> </a:t>
            </a:r>
            <a:r>
              <a:rPr sz="2400" spc="-5" dirty="0">
                <a:solidFill>
                  <a:srgbClr val="402000"/>
                </a:solidFill>
                <a:latin typeface="Arial"/>
                <a:cs typeface="Arial"/>
              </a:rPr>
              <a:t>std_logic_vector;</a:t>
            </a:r>
            <a:endParaRPr sz="2400">
              <a:latin typeface="Arial"/>
              <a:cs typeface="Arial"/>
            </a:endParaRPr>
          </a:p>
          <a:p>
            <a:pPr marL="1841500" marR="2754630">
              <a:lnSpc>
                <a:spcPct val="100800"/>
              </a:lnSpc>
            </a:pPr>
            <a:r>
              <a:rPr sz="2400" spc="-5" dirty="0">
                <a:solidFill>
                  <a:srgbClr val="402000"/>
                </a:solidFill>
                <a:latin typeface="Arial"/>
                <a:cs typeface="Arial"/>
              </a:rPr>
              <a:t>R:std_logic_vector)  return std_logic_vector;</a:t>
            </a:r>
            <a:endParaRPr sz="2400">
              <a:latin typeface="Arial"/>
              <a:cs typeface="Arial"/>
            </a:endParaRPr>
          </a:p>
          <a:p>
            <a:pPr marL="12700">
              <a:lnSpc>
                <a:spcPts val="2830"/>
              </a:lnSpc>
              <a:spcBef>
                <a:spcPts val="625"/>
              </a:spcBef>
            </a:pPr>
            <a:r>
              <a:rPr sz="2400" spc="-5" dirty="0">
                <a:solidFill>
                  <a:srgbClr val="402000"/>
                </a:solidFill>
                <a:latin typeface="Arial"/>
                <a:cs typeface="Arial"/>
              </a:rPr>
              <a:t>function “+” </a:t>
            </a:r>
            <a:r>
              <a:rPr sz="2400" dirty="0">
                <a:solidFill>
                  <a:srgbClr val="402000"/>
                </a:solidFill>
                <a:latin typeface="Arial"/>
                <a:cs typeface="Arial"/>
              </a:rPr>
              <a:t>( L:</a:t>
            </a:r>
            <a:r>
              <a:rPr sz="2400" spc="-15" dirty="0">
                <a:solidFill>
                  <a:srgbClr val="402000"/>
                </a:solidFill>
                <a:latin typeface="Arial"/>
                <a:cs typeface="Arial"/>
              </a:rPr>
              <a:t> </a:t>
            </a:r>
            <a:r>
              <a:rPr sz="2400" spc="-5" dirty="0">
                <a:solidFill>
                  <a:srgbClr val="402000"/>
                </a:solidFill>
                <a:latin typeface="Arial"/>
                <a:cs typeface="Arial"/>
              </a:rPr>
              <a:t>std_logic_vector;</a:t>
            </a:r>
            <a:endParaRPr sz="2400">
              <a:latin typeface="Arial"/>
              <a:cs typeface="Arial"/>
            </a:endParaRPr>
          </a:p>
          <a:p>
            <a:pPr marL="1841500">
              <a:lnSpc>
                <a:spcPts val="2830"/>
              </a:lnSpc>
            </a:pPr>
            <a:r>
              <a:rPr sz="2400" dirty="0">
                <a:solidFill>
                  <a:srgbClr val="402000"/>
                </a:solidFill>
                <a:latin typeface="Arial"/>
                <a:cs typeface="Arial"/>
              </a:rPr>
              <a:t>R:</a:t>
            </a:r>
            <a:r>
              <a:rPr sz="2400" spc="-15" dirty="0">
                <a:solidFill>
                  <a:srgbClr val="402000"/>
                </a:solidFill>
                <a:latin typeface="Arial"/>
                <a:cs typeface="Arial"/>
              </a:rPr>
              <a:t> </a:t>
            </a:r>
            <a:r>
              <a:rPr sz="2400" spc="-5" dirty="0">
                <a:solidFill>
                  <a:srgbClr val="402000"/>
                </a:solidFill>
                <a:latin typeface="Arial"/>
                <a:cs typeface="Arial"/>
              </a:rPr>
              <a:t>integer)</a:t>
            </a:r>
            <a:endParaRPr sz="2400">
              <a:latin typeface="Arial"/>
              <a:cs typeface="Arial"/>
            </a:endParaRPr>
          </a:p>
          <a:p>
            <a:pPr marL="1841500">
              <a:lnSpc>
                <a:spcPct val="100000"/>
              </a:lnSpc>
              <a:spcBef>
                <a:spcPts val="25"/>
              </a:spcBef>
            </a:pPr>
            <a:r>
              <a:rPr sz="2400" spc="-5" dirty="0">
                <a:solidFill>
                  <a:srgbClr val="402000"/>
                </a:solidFill>
                <a:latin typeface="Arial"/>
                <a:cs typeface="Arial"/>
              </a:rPr>
              <a:t>return std_logic_vector;</a:t>
            </a:r>
            <a:endParaRPr sz="2400">
              <a:latin typeface="Arial"/>
              <a:cs typeface="Arial"/>
            </a:endParaRPr>
          </a:p>
          <a:p>
            <a:pPr marL="12700">
              <a:lnSpc>
                <a:spcPct val="100000"/>
              </a:lnSpc>
              <a:spcBef>
                <a:spcPts val="620"/>
              </a:spcBef>
            </a:pPr>
            <a:r>
              <a:rPr sz="2400" spc="-5" dirty="0">
                <a:solidFill>
                  <a:srgbClr val="402000"/>
                </a:solidFill>
                <a:latin typeface="Arial"/>
                <a:cs typeface="Arial"/>
              </a:rPr>
              <a:t>function “+” </a:t>
            </a:r>
            <a:r>
              <a:rPr sz="2400" dirty="0">
                <a:solidFill>
                  <a:srgbClr val="402000"/>
                </a:solidFill>
                <a:latin typeface="Arial"/>
                <a:cs typeface="Arial"/>
              </a:rPr>
              <a:t>( L:</a:t>
            </a:r>
            <a:r>
              <a:rPr sz="2400" spc="-15" dirty="0">
                <a:solidFill>
                  <a:srgbClr val="402000"/>
                </a:solidFill>
                <a:latin typeface="Arial"/>
                <a:cs typeface="Arial"/>
              </a:rPr>
              <a:t> </a:t>
            </a:r>
            <a:r>
              <a:rPr sz="2400" spc="-5" dirty="0">
                <a:solidFill>
                  <a:srgbClr val="402000"/>
                </a:solidFill>
                <a:latin typeface="Arial"/>
                <a:cs typeface="Arial"/>
              </a:rPr>
              <a:t>std_logic_vector;</a:t>
            </a:r>
            <a:endParaRPr sz="2400">
              <a:latin typeface="Arial"/>
              <a:cs typeface="Arial"/>
            </a:endParaRPr>
          </a:p>
          <a:p>
            <a:pPr marL="1841500">
              <a:lnSpc>
                <a:spcPts val="2845"/>
              </a:lnSpc>
              <a:spcBef>
                <a:spcPts val="25"/>
              </a:spcBef>
            </a:pPr>
            <a:r>
              <a:rPr sz="2400" spc="-5" dirty="0">
                <a:solidFill>
                  <a:srgbClr val="402000"/>
                </a:solidFill>
                <a:latin typeface="Arial"/>
                <a:cs typeface="Arial"/>
              </a:rPr>
              <a:t>R:std_logic)</a:t>
            </a:r>
            <a:endParaRPr sz="2400">
              <a:latin typeface="Arial"/>
              <a:cs typeface="Arial"/>
            </a:endParaRPr>
          </a:p>
          <a:p>
            <a:pPr marL="1841500">
              <a:lnSpc>
                <a:spcPts val="2845"/>
              </a:lnSpc>
            </a:pPr>
            <a:r>
              <a:rPr sz="2400" spc="-5" dirty="0">
                <a:solidFill>
                  <a:srgbClr val="402000"/>
                </a:solidFill>
                <a:latin typeface="Arial"/>
                <a:cs typeface="Arial"/>
              </a:rPr>
              <a:t>return std_logic_vector;</a:t>
            </a:r>
            <a:endParaRPr sz="2400">
              <a:latin typeface="Arial"/>
              <a:cs typeface="Arial"/>
            </a:endParaRPr>
          </a:p>
        </p:txBody>
      </p:sp>
    </p:spTree>
    <p:extLst>
      <p:ext uri="{BB962C8B-B14F-4D97-AF65-F5344CB8AC3E}">
        <p14:creationId xmlns:p14="http://schemas.microsoft.com/office/powerpoint/2010/main" val="39584235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03277"/>
            <a:ext cx="7990205" cy="5130800"/>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000099"/>
                </a:solidFill>
                <a:latin typeface="Arial"/>
                <a:cs typeface="Arial"/>
              </a:rPr>
              <a:t>Operator</a:t>
            </a:r>
            <a:r>
              <a:rPr sz="3200" spc="-10" dirty="0">
                <a:solidFill>
                  <a:srgbClr val="000099"/>
                </a:solidFill>
                <a:latin typeface="Arial"/>
                <a:cs typeface="Arial"/>
              </a:rPr>
              <a:t> </a:t>
            </a:r>
            <a:r>
              <a:rPr sz="3200" spc="-5" dirty="0">
                <a:solidFill>
                  <a:srgbClr val="000099"/>
                </a:solidFill>
                <a:latin typeface="Arial"/>
                <a:cs typeface="Arial"/>
              </a:rPr>
              <a:t>overloading</a:t>
            </a:r>
            <a:endParaRPr sz="3200">
              <a:latin typeface="Arial"/>
              <a:cs typeface="Arial"/>
            </a:endParaRPr>
          </a:p>
          <a:p>
            <a:pPr>
              <a:lnSpc>
                <a:spcPct val="100000"/>
              </a:lnSpc>
              <a:spcBef>
                <a:spcPts val="30"/>
              </a:spcBef>
            </a:pPr>
            <a:endParaRPr sz="3550">
              <a:latin typeface="Arial"/>
              <a:cs typeface="Arial"/>
            </a:endParaRPr>
          </a:p>
          <a:p>
            <a:pPr marL="355600" marR="996950" indent="-342900" algn="just">
              <a:lnSpc>
                <a:spcPct val="100299"/>
              </a:lnSpc>
              <a:spcBef>
                <a:spcPts val="5"/>
              </a:spcBef>
              <a:buClr>
                <a:srgbClr val="000000"/>
              </a:buClr>
              <a:buChar char="•"/>
              <a:tabLst>
                <a:tab pos="355600" algn="l"/>
              </a:tabLst>
            </a:pPr>
            <a:r>
              <a:rPr sz="3200" spc="-5" dirty="0">
                <a:solidFill>
                  <a:srgbClr val="402000"/>
                </a:solidFill>
                <a:latin typeface="Arial"/>
                <a:cs typeface="Arial"/>
              </a:rPr>
              <a:t>Operator overloading allows</a:t>
            </a:r>
            <a:r>
              <a:rPr sz="3200" spc="-55" dirty="0">
                <a:solidFill>
                  <a:srgbClr val="402000"/>
                </a:solidFill>
                <a:latin typeface="Arial"/>
                <a:cs typeface="Arial"/>
              </a:rPr>
              <a:t> </a:t>
            </a:r>
            <a:r>
              <a:rPr sz="3200" spc="-5" dirty="0">
                <a:solidFill>
                  <a:srgbClr val="402000"/>
                </a:solidFill>
                <a:latin typeface="Arial"/>
                <a:cs typeface="Arial"/>
              </a:rPr>
              <a:t>different  argument types for </a:t>
            </a:r>
            <a:r>
              <a:rPr sz="3200" dirty="0">
                <a:solidFill>
                  <a:srgbClr val="402000"/>
                </a:solidFill>
                <a:latin typeface="Arial"/>
                <a:cs typeface="Arial"/>
              </a:rPr>
              <a:t>a </a:t>
            </a:r>
            <a:r>
              <a:rPr sz="3200" spc="-5" dirty="0">
                <a:solidFill>
                  <a:srgbClr val="402000"/>
                </a:solidFill>
                <a:latin typeface="Arial"/>
                <a:cs typeface="Arial"/>
              </a:rPr>
              <a:t>given operation  (function)</a:t>
            </a:r>
            <a:endParaRPr sz="3200">
              <a:latin typeface="Arial"/>
              <a:cs typeface="Arial"/>
            </a:endParaRPr>
          </a:p>
          <a:p>
            <a:pPr marL="355600" marR="387350" indent="-342900">
              <a:lnSpc>
                <a:spcPct val="100000"/>
              </a:lnSpc>
              <a:spcBef>
                <a:spcPts val="765"/>
              </a:spcBef>
              <a:buClr>
                <a:srgbClr val="000000"/>
              </a:buClr>
              <a:buChar char="•"/>
              <a:tabLst>
                <a:tab pos="354965" algn="l"/>
                <a:tab pos="355600" algn="l"/>
              </a:tabLst>
            </a:pPr>
            <a:r>
              <a:rPr sz="3200" spc="-5" dirty="0">
                <a:solidFill>
                  <a:srgbClr val="402000"/>
                </a:solidFill>
                <a:latin typeface="Arial"/>
                <a:cs typeface="Arial"/>
              </a:rPr>
              <a:t>The </a:t>
            </a:r>
            <a:r>
              <a:rPr sz="3200" dirty="0">
                <a:solidFill>
                  <a:srgbClr val="402000"/>
                </a:solidFill>
                <a:latin typeface="Arial"/>
                <a:cs typeface="Arial"/>
              </a:rPr>
              <a:t>VHDL </a:t>
            </a:r>
            <a:r>
              <a:rPr sz="3200" spc="-5" dirty="0">
                <a:solidFill>
                  <a:srgbClr val="402000"/>
                </a:solidFill>
                <a:latin typeface="Arial"/>
                <a:cs typeface="Arial"/>
              </a:rPr>
              <a:t>tools resolve which of these  functions to select based on the types of  the</a:t>
            </a:r>
            <a:r>
              <a:rPr sz="3200" spc="-15" dirty="0">
                <a:solidFill>
                  <a:srgbClr val="402000"/>
                </a:solidFill>
                <a:latin typeface="Arial"/>
                <a:cs typeface="Arial"/>
              </a:rPr>
              <a:t> </a:t>
            </a:r>
            <a:r>
              <a:rPr sz="3200" spc="-10" dirty="0">
                <a:solidFill>
                  <a:srgbClr val="402000"/>
                </a:solidFill>
                <a:latin typeface="Arial"/>
                <a:cs typeface="Arial"/>
              </a:rPr>
              <a:t>inputs</a:t>
            </a:r>
            <a:endParaRPr sz="3200">
              <a:latin typeface="Arial"/>
              <a:cs typeface="Arial"/>
            </a:endParaRPr>
          </a:p>
          <a:p>
            <a:pPr marL="355600" marR="5080" indent="-342900">
              <a:lnSpc>
                <a:spcPts val="3790"/>
              </a:lnSpc>
              <a:spcBef>
                <a:spcPts val="935"/>
              </a:spcBef>
              <a:buClr>
                <a:srgbClr val="000000"/>
              </a:buClr>
              <a:buChar char="•"/>
              <a:tabLst>
                <a:tab pos="354965" algn="l"/>
                <a:tab pos="355600" algn="l"/>
              </a:tabLst>
            </a:pPr>
            <a:r>
              <a:rPr sz="3200" spc="-5" dirty="0">
                <a:solidFill>
                  <a:srgbClr val="402000"/>
                </a:solidFill>
                <a:latin typeface="Arial"/>
                <a:cs typeface="Arial"/>
              </a:rPr>
              <a:t>This selection </a:t>
            </a:r>
            <a:r>
              <a:rPr sz="3200" dirty="0">
                <a:solidFill>
                  <a:srgbClr val="402000"/>
                </a:solidFill>
                <a:latin typeface="Arial"/>
                <a:cs typeface="Arial"/>
              </a:rPr>
              <a:t>is </a:t>
            </a:r>
            <a:r>
              <a:rPr sz="3200" spc="-5" dirty="0">
                <a:solidFill>
                  <a:srgbClr val="402000"/>
                </a:solidFill>
                <a:latin typeface="Arial"/>
                <a:cs typeface="Arial"/>
              </a:rPr>
              <a:t>transparent to the user as  long as the function has been defined</a:t>
            </a:r>
            <a:r>
              <a:rPr sz="3200" spc="-60" dirty="0">
                <a:solidFill>
                  <a:srgbClr val="402000"/>
                </a:solidFill>
                <a:latin typeface="Arial"/>
                <a:cs typeface="Arial"/>
              </a:rPr>
              <a:t> </a:t>
            </a:r>
            <a:r>
              <a:rPr sz="3200" spc="-5" dirty="0">
                <a:solidFill>
                  <a:srgbClr val="402000"/>
                </a:solidFill>
                <a:latin typeface="Arial"/>
                <a:cs typeface="Arial"/>
              </a:rPr>
              <a:t>for</a:t>
            </a:r>
            <a:endParaRPr sz="3200">
              <a:latin typeface="Arial"/>
              <a:cs typeface="Arial"/>
            </a:endParaRPr>
          </a:p>
        </p:txBody>
      </p:sp>
      <p:sp>
        <p:nvSpPr>
          <p:cNvPr id="3" name="object 3"/>
          <p:cNvSpPr txBox="1"/>
          <p:nvPr/>
        </p:nvSpPr>
        <p:spPr>
          <a:xfrm>
            <a:off x="878839" y="5456317"/>
            <a:ext cx="4693285" cy="479425"/>
          </a:xfrm>
          <a:prstGeom prst="rect">
            <a:avLst/>
          </a:prstGeom>
        </p:spPr>
        <p:txBody>
          <a:bodyPr vert="horz" wrap="square" lIns="0" tIns="0" rIns="0" bIns="0" rtlCol="0">
            <a:spAutoFit/>
          </a:bodyPr>
          <a:lstStyle/>
          <a:p>
            <a:pPr marL="12700">
              <a:lnSpc>
                <a:spcPts val="3635"/>
              </a:lnSpc>
            </a:pPr>
            <a:r>
              <a:rPr sz="3200" spc="-5" dirty="0">
                <a:solidFill>
                  <a:srgbClr val="402000"/>
                </a:solidFill>
                <a:latin typeface="Arial"/>
                <a:cs typeface="Arial"/>
              </a:rPr>
              <a:t>the given argument</a:t>
            </a:r>
            <a:r>
              <a:rPr sz="3200" spc="-75" dirty="0">
                <a:solidFill>
                  <a:srgbClr val="402000"/>
                </a:solidFill>
                <a:latin typeface="Arial"/>
                <a:cs typeface="Arial"/>
              </a:rPr>
              <a:t> </a:t>
            </a:r>
            <a:r>
              <a:rPr sz="3200" spc="-5" dirty="0">
                <a:solidFill>
                  <a:srgbClr val="402000"/>
                </a:solidFill>
                <a:latin typeface="Arial"/>
                <a:cs typeface="Arial"/>
              </a:rPr>
              <a:t>types.</a:t>
            </a:r>
            <a:endParaRPr sz="3200">
              <a:latin typeface="Arial"/>
              <a:cs typeface="Arial"/>
            </a:endParaRPr>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645"/>
              </a:lnSpc>
            </a:pPr>
            <a:fld id="{81D60167-4931-47E6-BA6A-407CBD079E47}" type="slidenum">
              <a:rPr dirty="0"/>
              <a:t>53</a:t>
            </a:fld>
            <a:endParaRPr dirty="0"/>
          </a:p>
        </p:txBody>
      </p:sp>
    </p:spTree>
    <p:extLst>
      <p:ext uri="{BB962C8B-B14F-4D97-AF65-F5344CB8AC3E}">
        <p14:creationId xmlns:p14="http://schemas.microsoft.com/office/powerpoint/2010/main" val="1299738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6</a:t>
            </a:fld>
            <a:endParaRPr lang="en-US"/>
          </a:p>
        </p:txBody>
      </p:sp>
      <p:sp>
        <p:nvSpPr>
          <p:cNvPr id="7" name="TextBox 6"/>
          <p:cNvSpPr txBox="1"/>
          <p:nvPr/>
        </p:nvSpPr>
        <p:spPr>
          <a:xfrm>
            <a:off x="441960" y="228600"/>
            <a:ext cx="2334550" cy="461665"/>
          </a:xfrm>
          <a:prstGeom prst="rect">
            <a:avLst/>
          </a:prstGeom>
          <a:noFill/>
        </p:spPr>
        <p:txBody>
          <a:bodyPr wrap="none" rtlCol="0">
            <a:spAutoFit/>
          </a:bodyPr>
          <a:lstStyle/>
          <a:p>
            <a:r>
              <a:rPr lang="en-US" sz="2400" b="1" dirty="0" smtClean="0"/>
              <a:t>Weekly schedule</a:t>
            </a:r>
            <a:endParaRPr lang="en-US" sz="2400" b="1" dirty="0"/>
          </a:p>
        </p:txBody>
      </p:sp>
      <p:pic>
        <p:nvPicPr>
          <p:cNvPr id="9" name="Picture 8"/>
          <p:cNvPicPr>
            <a:picLocks noChangeAspect="1"/>
          </p:cNvPicPr>
          <p:nvPr/>
        </p:nvPicPr>
        <p:blipFill rotWithShape="1">
          <a:blip r:embed="rId2"/>
          <a:srcRect r="73256"/>
          <a:stretch/>
        </p:blipFill>
        <p:spPr>
          <a:xfrm>
            <a:off x="8686800" y="6456627"/>
            <a:ext cx="457200" cy="401373"/>
          </a:xfrm>
          <a:prstGeom prst="rect">
            <a:avLst/>
          </a:prstGeom>
        </p:spPr>
      </p:pic>
      <p:sp>
        <p:nvSpPr>
          <p:cNvPr id="10" name="TextBox 9"/>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pic>
        <p:nvPicPr>
          <p:cNvPr id="4" name="Picture 3"/>
          <p:cNvPicPr>
            <a:picLocks noChangeAspect="1"/>
          </p:cNvPicPr>
          <p:nvPr/>
        </p:nvPicPr>
        <p:blipFill rotWithShape="1">
          <a:blip r:embed="rId3"/>
          <a:srcRect l="15446" t="16666" r="15446" b="11458"/>
          <a:stretch/>
        </p:blipFill>
        <p:spPr>
          <a:xfrm>
            <a:off x="76200" y="990600"/>
            <a:ext cx="8991600" cy="5257800"/>
          </a:xfrm>
          <a:prstGeom prst="rect">
            <a:avLst/>
          </a:prstGeom>
        </p:spPr>
      </p:pic>
    </p:spTree>
    <p:extLst>
      <p:ext uri="{BB962C8B-B14F-4D97-AF65-F5344CB8AC3E}">
        <p14:creationId xmlns:p14="http://schemas.microsoft.com/office/powerpoint/2010/main" val="1761618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7</a:t>
            </a:fld>
            <a:endParaRPr lang="en-US" dirty="0"/>
          </a:p>
        </p:txBody>
      </p:sp>
      <p:sp>
        <p:nvSpPr>
          <p:cNvPr id="7" name="TextBox 6"/>
          <p:cNvSpPr txBox="1"/>
          <p:nvPr/>
        </p:nvSpPr>
        <p:spPr>
          <a:xfrm>
            <a:off x="441960" y="228600"/>
            <a:ext cx="7510967" cy="461665"/>
          </a:xfrm>
          <a:prstGeom prst="rect">
            <a:avLst/>
          </a:prstGeom>
          <a:noFill/>
        </p:spPr>
        <p:txBody>
          <a:bodyPr wrap="none" rtlCol="0">
            <a:spAutoFit/>
          </a:bodyPr>
          <a:lstStyle/>
          <a:p>
            <a:r>
              <a:rPr lang="en-US" sz="2400" b="1" dirty="0" smtClean="0"/>
              <a:t>Necessary skills for completing ELEC 204 Labs successfully</a:t>
            </a:r>
            <a:endParaRPr lang="en-US" sz="2400" b="1" dirty="0"/>
          </a:p>
        </p:txBody>
      </p:sp>
      <p:pic>
        <p:nvPicPr>
          <p:cNvPr id="88" name="Picture 87"/>
          <p:cNvPicPr>
            <a:picLocks noChangeAspect="1"/>
          </p:cNvPicPr>
          <p:nvPr/>
        </p:nvPicPr>
        <p:blipFill rotWithShape="1">
          <a:blip r:embed="rId2"/>
          <a:srcRect r="73256"/>
          <a:stretch/>
        </p:blipFill>
        <p:spPr>
          <a:xfrm>
            <a:off x="8686800" y="6456627"/>
            <a:ext cx="457200" cy="401373"/>
          </a:xfrm>
          <a:prstGeom prst="rect">
            <a:avLst/>
          </a:prstGeom>
        </p:spPr>
      </p:pic>
      <p:sp>
        <p:nvSpPr>
          <p:cNvPr id="39" name="TextBox 38"/>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
        <p:nvSpPr>
          <p:cNvPr id="38" name="Rectangle 37"/>
          <p:cNvSpPr/>
          <p:nvPr/>
        </p:nvSpPr>
        <p:spPr>
          <a:xfrm>
            <a:off x="441960" y="788075"/>
            <a:ext cx="8321040" cy="5016758"/>
          </a:xfrm>
          <a:prstGeom prst="rect">
            <a:avLst/>
          </a:prstGeom>
          <a:ln>
            <a:solidFill>
              <a:schemeClr val="tx1"/>
            </a:solidFill>
          </a:ln>
        </p:spPr>
        <p:txBody>
          <a:bodyPr wrap="square">
            <a:spAutoFit/>
          </a:bodyPr>
          <a:lstStyle/>
          <a:p>
            <a:pPr marL="285750" indent="-285750" algn="just">
              <a:buFont typeface="Arial" panose="020B0604020202020204" pitchFamily="34" charset="0"/>
              <a:buChar char="•"/>
            </a:pPr>
            <a:r>
              <a:rPr lang="en-US" sz="2000" dirty="0" smtClean="0">
                <a:latin typeface="Calibri" charset="0"/>
                <a:ea typeface="Calibri" charset="0"/>
                <a:cs typeface="Arial" charset="0"/>
              </a:rPr>
              <a:t>Learn the lecture concepts very well. Thus, you can understand how to use each digital design building block and code when.</a:t>
            </a:r>
          </a:p>
          <a:p>
            <a:pPr marL="285750" indent="-285750" algn="just">
              <a:buFont typeface="Arial" panose="020B0604020202020204" pitchFamily="34" charset="0"/>
              <a:buChar char="•"/>
            </a:pPr>
            <a:endParaRPr lang="en-US" sz="2000" dirty="0" smtClean="0">
              <a:latin typeface="Calibri" charset="0"/>
              <a:ea typeface="Calibri" charset="0"/>
              <a:cs typeface="Arial" charset="0"/>
            </a:endParaRPr>
          </a:p>
          <a:p>
            <a:pPr marL="285750" indent="-285750" algn="just">
              <a:buFont typeface="Arial" panose="020B0604020202020204" pitchFamily="34" charset="0"/>
              <a:buChar char="•"/>
            </a:pPr>
            <a:r>
              <a:rPr lang="en-US" sz="2000" dirty="0" smtClean="0">
                <a:latin typeface="Calibri" charset="0"/>
                <a:ea typeface="Calibri" charset="0"/>
                <a:cs typeface="Arial" charset="0"/>
              </a:rPr>
              <a:t>Study VHDL code examples that we will provide. </a:t>
            </a:r>
          </a:p>
          <a:p>
            <a:pPr marL="285750" indent="-285750" algn="just">
              <a:buFont typeface="Arial" panose="020B0604020202020204" pitchFamily="34" charset="0"/>
              <a:buChar char="•"/>
            </a:pPr>
            <a:endParaRPr lang="en-US" sz="2000" dirty="0">
              <a:latin typeface="Calibri" charset="0"/>
              <a:ea typeface="Calibri" charset="0"/>
              <a:cs typeface="Arial" charset="0"/>
            </a:endParaRPr>
          </a:p>
          <a:p>
            <a:pPr marL="285750" indent="-285750" algn="just">
              <a:buFont typeface="Arial" panose="020B0604020202020204" pitchFamily="34" charset="0"/>
              <a:buChar char="•"/>
            </a:pPr>
            <a:r>
              <a:rPr lang="en-US" sz="2000" dirty="0" smtClean="0">
                <a:latin typeface="Calibri" charset="0"/>
                <a:ea typeface="Calibri" charset="0"/>
                <a:cs typeface="Arial" charset="0"/>
              </a:rPr>
              <a:t>Practice writing, synthesizing and testing VHDL codes in Xilinx IDE.</a:t>
            </a:r>
          </a:p>
          <a:p>
            <a:pPr marL="285750" indent="-285750" algn="just">
              <a:buFont typeface="Arial" panose="020B0604020202020204" pitchFamily="34" charset="0"/>
              <a:buChar char="•"/>
            </a:pPr>
            <a:endParaRPr lang="en-US" sz="2000" dirty="0">
              <a:latin typeface="Calibri" charset="0"/>
              <a:ea typeface="Calibri" charset="0"/>
              <a:cs typeface="Arial" charset="0"/>
            </a:endParaRPr>
          </a:p>
          <a:p>
            <a:pPr marL="285750" indent="-285750" algn="just">
              <a:buFont typeface="Arial" panose="020B0604020202020204" pitchFamily="34" charset="0"/>
              <a:buChar char="•"/>
            </a:pPr>
            <a:r>
              <a:rPr lang="en-US" sz="2000" dirty="0" smtClean="0">
                <a:latin typeface="Calibri" charset="0"/>
                <a:ea typeface="Calibri" charset="0"/>
                <a:cs typeface="Arial" charset="0"/>
              </a:rPr>
              <a:t>Debug your code systematically by understanding the syntax and the common errors (we will provide a list). Track where each signal is assigned (or connected), if there is a missing semicolon or a missing “when others =&gt;” expression in a case-when statement. </a:t>
            </a:r>
          </a:p>
          <a:p>
            <a:pPr marL="285750" indent="-285750" algn="just">
              <a:buFont typeface="Arial" panose="020B0604020202020204" pitchFamily="34" charset="0"/>
              <a:buChar char="•"/>
            </a:pPr>
            <a:endParaRPr lang="en-US" sz="2000" dirty="0" smtClean="0">
              <a:latin typeface="Calibri" charset="0"/>
              <a:ea typeface="Calibri" charset="0"/>
              <a:cs typeface="Arial" charset="0"/>
            </a:endParaRPr>
          </a:p>
          <a:p>
            <a:pPr marL="285750" indent="-285750" algn="just">
              <a:buFont typeface="Arial" panose="020B0604020202020204" pitchFamily="34" charset="0"/>
              <a:buChar char="•"/>
            </a:pPr>
            <a:r>
              <a:rPr lang="en-US" sz="2000" dirty="0" smtClean="0">
                <a:latin typeface="Calibri" charset="0"/>
                <a:ea typeface="Calibri" charset="0"/>
                <a:cs typeface="Arial" charset="0"/>
              </a:rPr>
              <a:t>Make sure you google your code errors or warnings frequently since people provide example solutions for similar issues. Due to the class size, the instructor or the TA’s may not be able to immediately (or ever) solve your code problems. So you will better learn how to debug your own code. </a:t>
            </a:r>
            <a:endParaRPr lang="en-US" sz="2000" dirty="0">
              <a:latin typeface="Calibri" charset="0"/>
              <a:ea typeface="Calibri" charset="0"/>
              <a:cs typeface="Arial" charset="0"/>
            </a:endParaRPr>
          </a:p>
        </p:txBody>
      </p:sp>
    </p:spTree>
    <p:extLst>
      <p:ext uri="{BB962C8B-B14F-4D97-AF65-F5344CB8AC3E}">
        <p14:creationId xmlns:p14="http://schemas.microsoft.com/office/powerpoint/2010/main" val="911851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8</a:t>
            </a:fld>
            <a:endParaRPr lang="en-US" dirty="0"/>
          </a:p>
        </p:txBody>
      </p:sp>
      <p:sp>
        <p:nvSpPr>
          <p:cNvPr id="7" name="TextBox 6"/>
          <p:cNvSpPr txBox="1"/>
          <p:nvPr/>
        </p:nvSpPr>
        <p:spPr>
          <a:xfrm>
            <a:off x="441960" y="228600"/>
            <a:ext cx="3522824" cy="461665"/>
          </a:xfrm>
          <a:prstGeom prst="rect">
            <a:avLst/>
          </a:prstGeom>
          <a:noFill/>
        </p:spPr>
        <p:txBody>
          <a:bodyPr wrap="none" rtlCol="0">
            <a:spAutoFit/>
          </a:bodyPr>
          <a:lstStyle/>
          <a:p>
            <a:r>
              <a:rPr lang="en-US" sz="2400" b="1" dirty="0" smtClean="0"/>
              <a:t>ELEC 204 Lab Organization</a:t>
            </a:r>
            <a:endParaRPr lang="en-US" sz="2400" b="1" dirty="0"/>
          </a:p>
        </p:txBody>
      </p:sp>
      <p:pic>
        <p:nvPicPr>
          <p:cNvPr id="88" name="Picture 87"/>
          <p:cNvPicPr>
            <a:picLocks noChangeAspect="1"/>
          </p:cNvPicPr>
          <p:nvPr/>
        </p:nvPicPr>
        <p:blipFill rotWithShape="1">
          <a:blip r:embed="rId2"/>
          <a:srcRect r="73256"/>
          <a:stretch/>
        </p:blipFill>
        <p:spPr>
          <a:xfrm>
            <a:off x="8686800" y="6456627"/>
            <a:ext cx="457200" cy="401373"/>
          </a:xfrm>
          <a:prstGeom prst="rect">
            <a:avLst/>
          </a:prstGeom>
        </p:spPr>
      </p:pic>
      <p:sp>
        <p:nvSpPr>
          <p:cNvPr id="39" name="TextBox 38"/>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
        <p:nvSpPr>
          <p:cNvPr id="38" name="Rectangle 37"/>
          <p:cNvSpPr/>
          <p:nvPr/>
        </p:nvSpPr>
        <p:spPr>
          <a:xfrm>
            <a:off x="441960" y="788075"/>
            <a:ext cx="8321040" cy="3785652"/>
          </a:xfrm>
          <a:prstGeom prst="rect">
            <a:avLst/>
          </a:prstGeom>
          <a:ln>
            <a:noFill/>
          </a:ln>
        </p:spPr>
        <p:txBody>
          <a:bodyPr wrap="square">
            <a:spAutoFit/>
          </a:bodyPr>
          <a:lstStyle/>
          <a:p>
            <a:pPr marL="285750" indent="-285750" algn="just">
              <a:buFont typeface="Arial" panose="020B0604020202020204" pitchFamily="34" charset="0"/>
              <a:buChar char="•"/>
            </a:pPr>
            <a:r>
              <a:rPr lang="en-US" sz="2000" dirty="0" smtClean="0">
                <a:latin typeface="Calibri" charset="0"/>
                <a:ea typeface="Calibri" charset="0"/>
                <a:cs typeface="Arial" charset="0"/>
              </a:rPr>
              <a:t>We will ship the FPGA boards from students of the last semester.</a:t>
            </a:r>
          </a:p>
          <a:p>
            <a:pPr marL="285750" indent="-285750" algn="just">
              <a:buFont typeface="Arial" panose="020B0604020202020204" pitchFamily="34" charset="0"/>
              <a:buChar char="•"/>
            </a:pPr>
            <a:endParaRPr lang="en-US" sz="2000" dirty="0" smtClean="0">
              <a:latin typeface="Calibri" charset="0"/>
              <a:ea typeface="Calibri" charset="0"/>
              <a:cs typeface="Arial" charset="0"/>
            </a:endParaRPr>
          </a:p>
          <a:p>
            <a:pPr marL="285750" indent="-285750" algn="just">
              <a:buFont typeface="Arial" panose="020B0604020202020204" pitchFamily="34" charset="0"/>
              <a:buChar char="•"/>
            </a:pPr>
            <a:r>
              <a:rPr lang="en-US" sz="2000" b="1" dirty="0" smtClean="0">
                <a:latin typeface="Calibri" charset="0"/>
                <a:ea typeface="Calibri" charset="0"/>
                <a:cs typeface="Arial" charset="0"/>
              </a:rPr>
              <a:t>IMPORTANT: You will install </a:t>
            </a:r>
            <a:r>
              <a:rPr lang="en-US" sz="2000" b="1" dirty="0">
                <a:latin typeface="Calibri" charset="0"/>
                <a:ea typeface="Calibri" charset="0"/>
                <a:cs typeface="Arial" charset="0"/>
              </a:rPr>
              <a:t>Xilinx ISE Design </a:t>
            </a:r>
            <a:r>
              <a:rPr lang="en-US" sz="2000" b="1" dirty="0" smtClean="0">
                <a:latin typeface="Calibri" charset="0"/>
                <a:ea typeface="Calibri" charset="0"/>
                <a:cs typeface="Arial" charset="0"/>
              </a:rPr>
              <a:t>Suite on your computers from: </a:t>
            </a:r>
            <a:r>
              <a:rPr lang="en-US" sz="2000" b="1" dirty="0" smtClean="0">
                <a:latin typeface="Calibri" charset="0"/>
                <a:ea typeface="Calibri" charset="0"/>
                <a:cs typeface="Arial" charset="0"/>
                <a:hlinkClick r:id="rId3"/>
              </a:rPr>
              <a:t>https</a:t>
            </a:r>
            <a:r>
              <a:rPr lang="en-US" sz="2000" b="1" dirty="0">
                <a:latin typeface="Calibri" charset="0"/>
                <a:ea typeface="Calibri" charset="0"/>
                <a:cs typeface="Arial" charset="0"/>
                <a:hlinkClick r:id="rId3"/>
              </a:rPr>
              <a:t>://</a:t>
            </a:r>
            <a:r>
              <a:rPr lang="en-US" sz="2000" b="1" dirty="0" smtClean="0">
                <a:latin typeface="Calibri" charset="0"/>
                <a:ea typeface="Calibri" charset="0"/>
                <a:cs typeface="Arial" charset="0"/>
                <a:hlinkClick r:id="rId3"/>
              </a:rPr>
              <a:t>www.xilinx.com/support/download/index.html/content/xilinx/en/downloadNav/vivado-design-tools/archive-ise.html</a:t>
            </a:r>
            <a:endParaRPr lang="en-US" sz="2000" b="1" dirty="0" smtClean="0">
              <a:latin typeface="Calibri" charset="0"/>
              <a:ea typeface="Calibri" charset="0"/>
              <a:cs typeface="Arial" charset="0"/>
            </a:endParaRPr>
          </a:p>
          <a:p>
            <a:pPr marL="285750" indent="-285750" algn="just">
              <a:buFont typeface="Arial" panose="020B0604020202020204" pitchFamily="34" charset="0"/>
              <a:buChar char="•"/>
            </a:pPr>
            <a:endParaRPr lang="en-US" sz="2000" dirty="0" smtClean="0">
              <a:latin typeface="Calibri" charset="0"/>
              <a:ea typeface="Calibri" charset="0"/>
              <a:cs typeface="Arial" charset="0"/>
            </a:endParaRPr>
          </a:p>
          <a:p>
            <a:pPr marL="285750" indent="-285750" algn="just">
              <a:buFont typeface="Arial" panose="020B0604020202020204" pitchFamily="34" charset="0"/>
              <a:buChar char="•"/>
            </a:pPr>
            <a:r>
              <a:rPr lang="en-US" sz="2000" dirty="0" smtClean="0">
                <a:latin typeface="Calibri" charset="0"/>
                <a:ea typeface="Calibri" charset="0"/>
                <a:cs typeface="Arial" charset="0"/>
              </a:rPr>
              <a:t>If you are using </a:t>
            </a:r>
            <a:r>
              <a:rPr lang="en-US" sz="2000" dirty="0" err="1" smtClean="0">
                <a:latin typeface="Calibri" charset="0"/>
                <a:ea typeface="Calibri" charset="0"/>
                <a:cs typeface="Arial" charset="0"/>
              </a:rPr>
              <a:t>macbooks</a:t>
            </a:r>
            <a:r>
              <a:rPr lang="en-US" sz="2000" dirty="0">
                <a:latin typeface="Calibri" charset="0"/>
                <a:ea typeface="Calibri" charset="0"/>
                <a:cs typeface="Arial" charset="0"/>
              </a:rPr>
              <a:t> </a:t>
            </a:r>
            <a:r>
              <a:rPr lang="en-US" sz="2000" dirty="0" smtClean="0">
                <a:latin typeface="Calibri" charset="0"/>
                <a:ea typeface="Calibri" charset="0"/>
                <a:cs typeface="Arial" charset="0"/>
              </a:rPr>
              <a:t>or other Apple computers, you will need to open a partition on your computer and install a Windows Virtual Machine and then Xilinx ISE Design Suite. </a:t>
            </a:r>
            <a:r>
              <a:rPr lang="en-US" sz="2000" dirty="0" err="1" smtClean="0">
                <a:latin typeface="Calibri" charset="0"/>
                <a:ea typeface="Calibri" charset="0"/>
                <a:cs typeface="Arial" charset="0"/>
              </a:rPr>
              <a:t>Macbook</a:t>
            </a:r>
            <a:r>
              <a:rPr lang="en-US" sz="2000" dirty="0" smtClean="0">
                <a:latin typeface="Calibri" charset="0"/>
                <a:ea typeface="Calibri" charset="0"/>
                <a:cs typeface="Arial" charset="0"/>
              </a:rPr>
              <a:t> users used to use the computer labs on campus to avoid having to open at least a 40-50 GB partition before the pandemic, but this step is currently necessary.</a:t>
            </a:r>
            <a:endParaRPr lang="en-US" sz="2000" dirty="0">
              <a:latin typeface="Calibri" charset="0"/>
              <a:ea typeface="Calibri" charset="0"/>
              <a:cs typeface="Arial" charset="0"/>
            </a:endParaRPr>
          </a:p>
        </p:txBody>
      </p:sp>
    </p:spTree>
    <p:extLst>
      <p:ext uri="{BB962C8B-B14F-4D97-AF65-F5344CB8AC3E}">
        <p14:creationId xmlns:p14="http://schemas.microsoft.com/office/powerpoint/2010/main" val="1395629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4"/>
          <p:cNvSpPr>
            <a:spLocks noGrp="1"/>
          </p:cNvSpPr>
          <p:nvPr>
            <p:ph type="sldNum" sz="quarter" idx="12"/>
          </p:nvPr>
        </p:nvSpPr>
        <p:spPr>
          <a:xfrm>
            <a:off x="6553200" y="6356350"/>
            <a:ext cx="2133600" cy="365125"/>
          </a:xfrm>
        </p:spPr>
        <p:txBody>
          <a:bodyPr/>
          <a:lstStyle/>
          <a:p>
            <a:fld id="{488BEF3B-6C1A-48A6-8737-1AEE9D2CA457}" type="slidenum">
              <a:rPr lang="en-US" smtClean="0"/>
              <a:pPr/>
              <a:t>9</a:t>
            </a:fld>
            <a:endParaRPr lang="en-US"/>
          </a:p>
        </p:txBody>
      </p:sp>
      <p:sp>
        <p:nvSpPr>
          <p:cNvPr id="12" name="TextBox 11"/>
          <p:cNvSpPr txBox="1"/>
          <p:nvPr/>
        </p:nvSpPr>
        <p:spPr>
          <a:xfrm>
            <a:off x="441960" y="228600"/>
            <a:ext cx="2547236" cy="461665"/>
          </a:xfrm>
          <a:prstGeom prst="rect">
            <a:avLst/>
          </a:prstGeom>
          <a:noFill/>
        </p:spPr>
        <p:txBody>
          <a:bodyPr wrap="none" rtlCol="0">
            <a:spAutoFit/>
          </a:bodyPr>
          <a:lstStyle/>
          <a:p>
            <a:r>
              <a:rPr lang="en-US" sz="2400" b="1" dirty="0" smtClean="0"/>
              <a:t>VHDL Introduction</a:t>
            </a:r>
            <a:endParaRPr lang="en-US" sz="2400" b="1" dirty="0"/>
          </a:p>
        </p:txBody>
      </p:sp>
      <p:pic>
        <p:nvPicPr>
          <p:cNvPr id="6" name="Picture 5"/>
          <p:cNvPicPr>
            <a:picLocks noChangeAspect="1"/>
          </p:cNvPicPr>
          <p:nvPr/>
        </p:nvPicPr>
        <p:blipFill rotWithShape="1">
          <a:blip r:embed="rId2"/>
          <a:srcRect r="73256"/>
          <a:stretch/>
        </p:blipFill>
        <p:spPr>
          <a:xfrm>
            <a:off x="8686800" y="6456627"/>
            <a:ext cx="457200" cy="401373"/>
          </a:xfrm>
          <a:prstGeom prst="rect">
            <a:avLst/>
          </a:prstGeom>
        </p:spPr>
      </p:pic>
      <p:sp>
        <p:nvSpPr>
          <p:cNvPr id="7" name="TextBox 6"/>
          <p:cNvSpPr txBox="1"/>
          <p:nvPr/>
        </p:nvSpPr>
        <p:spPr>
          <a:xfrm>
            <a:off x="429670" y="685800"/>
            <a:ext cx="8321040" cy="3139321"/>
          </a:xfrm>
          <a:prstGeom prst="rect">
            <a:avLst/>
          </a:prstGeom>
          <a:noFill/>
        </p:spPr>
        <p:txBody>
          <a:bodyPr wrap="square" rtlCol="0">
            <a:spAutoFit/>
          </a:bodyPr>
          <a:lstStyle/>
          <a:p>
            <a:pPr algn="just"/>
            <a:r>
              <a:rPr lang="en-US" b="1" dirty="0"/>
              <a:t>Purpose:</a:t>
            </a:r>
          </a:p>
          <a:p>
            <a:pPr algn="just"/>
            <a:r>
              <a:rPr lang="en-US" dirty="0" smtClean="0"/>
              <a:t>We will study the syntax and learn how to program in VHDL.</a:t>
            </a:r>
            <a:endParaRPr lang="en-US" dirty="0"/>
          </a:p>
          <a:p>
            <a:pPr algn="just"/>
            <a:endParaRPr lang="en-US" b="1" dirty="0">
              <a:solidFill>
                <a:srgbClr val="FF0000"/>
              </a:solidFill>
            </a:endParaRPr>
          </a:p>
          <a:p>
            <a:pPr algn="just"/>
            <a:r>
              <a:rPr lang="en-US" b="1" dirty="0"/>
              <a:t>Step 1: </a:t>
            </a:r>
            <a:r>
              <a:rPr lang="en-US" b="1" dirty="0" smtClean="0"/>
              <a:t>Install Xilinx ISE Design Suite latest version from Xilinx Web site</a:t>
            </a:r>
            <a:endParaRPr lang="en-US" b="1" dirty="0"/>
          </a:p>
          <a:p>
            <a:pPr marL="285750" indent="-285750" algn="just">
              <a:buFont typeface="Arial" panose="020B0604020202020204" pitchFamily="34" charset="0"/>
              <a:buChar char="•"/>
            </a:pPr>
            <a:r>
              <a:rPr lang="en-US" b="1" dirty="0">
                <a:latin typeface="Calibri" charset="0"/>
                <a:ea typeface="Calibri" charset="0"/>
                <a:cs typeface="Arial" charset="0"/>
              </a:rPr>
              <a:t>IMPORTANT: You will install Xilinx ISE Design Suite on your computers from: </a:t>
            </a:r>
            <a:r>
              <a:rPr lang="en-US" b="1" dirty="0">
                <a:latin typeface="Calibri" charset="0"/>
                <a:ea typeface="Calibri" charset="0"/>
                <a:cs typeface="Arial" charset="0"/>
                <a:hlinkClick r:id="rId3"/>
              </a:rPr>
              <a:t>https://www.xilinx.com/support/download/index.html/content/xilinx/en/downloadNav/vivado-design-tools/archive-ise.html</a:t>
            </a:r>
            <a:endParaRPr lang="en-US" b="1" dirty="0">
              <a:latin typeface="Calibri" charset="0"/>
              <a:ea typeface="Calibri" charset="0"/>
              <a:cs typeface="Arial" charset="0"/>
            </a:endParaRPr>
          </a:p>
          <a:p>
            <a:pPr marL="285750" indent="-285750" algn="just">
              <a:buFont typeface="Arial" panose="020B0604020202020204" pitchFamily="34" charset="0"/>
              <a:buChar char="•"/>
            </a:pPr>
            <a:endParaRPr lang="en-US" dirty="0"/>
          </a:p>
          <a:p>
            <a:pPr algn="just"/>
            <a:r>
              <a:rPr lang="en-US" b="1" dirty="0"/>
              <a:t>Step 2: </a:t>
            </a:r>
            <a:r>
              <a:rPr lang="en-US" b="1" dirty="0" smtClean="0"/>
              <a:t>We will study the FPGA board for the labs.</a:t>
            </a:r>
            <a:endParaRPr lang="en-US" b="1" dirty="0"/>
          </a:p>
          <a:p>
            <a:pPr marL="285750" indent="-285750" algn="just">
              <a:buFont typeface="Arial" panose="020B0604020202020204" pitchFamily="34" charset="0"/>
              <a:buChar char="•"/>
            </a:pPr>
            <a:endParaRPr lang="en-US" dirty="0"/>
          </a:p>
          <a:p>
            <a:pPr algn="just"/>
            <a:r>
              <a:rPr lang="en-US" b="1" dirty="0"/>
              <a:t>Step 3: </a:t>
            </a:r>
            <a:r>
              <a:rPr lang="en-US" b="1" dirty="0" smtClean="0"/>
              <a:t>We will study VHDL language and its syntax.</a:t>
            </a:r>
            <a:endParaRPr lang="en-US" b="1" dirty="0"/>
          </a:p>
        </p:txBody>
      </p:sp>
      <p:sp>
        <p:nvSpPr>
          <p:cNvPr id="9" name="TextBox 8"/>
          <p:cNvSpPr txBox="1"/>
          <p:nvPr/>
        </p:nvSpPr>
        <p:spPr>
          <a:xfrm>
            <a:off x="0" y="6550223"/>
            <a:ext cx="2374304" cy="307777"/>
          </a:xfrm>
          <a:prstGeom prst="rect">
            <a:avLst/>
          </a:prstGeom>
          <a:noFill/>
        </p:spPr>
        <p:txBody>
          <a:bodyPr wrap="none" rtlCol="0">
            <a:spAutoFit/>
          </a:bodyPr>
          <a:lstStyle/>
          <a:p>
            <a:r>
              <a:rPr lang="en-US" sz="1400" dirty="0"/>
              <a:t>Digital Design (Labs) – Week 1</a:t>
            </a:r>
          </a:p>
        </p:txBody>
      </p:sp>
    </p:spTree>
    <p:extLst>
      <p:ext uri="{BB962C8B-B14F-4D97-AF65-F5344CB8AC3E}">
        <p14:creationId xmlns:p14="http://schemas.microsoft.com/office/powerpoint/2010/main" val="1964609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3459</TotalTime>
  <Words>2933</Words>
  <Application>Microsoft Office PowerPoint</Application>
  <PresentationFormat>On-screen Show (4:3)</PresentationFormat>
  <Paragraphs>505</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Courier New</vt:lpstr>
      <vt:lpstr>Symbol</vt:lpstr>
      <vt:lpstr>Times New Roman</vt:lpstr>
      <vt:lpstr>Wingdings</vt:lpstr>
      <vt:lpstr>Office Theme</vt:lpstr>
      <vt:lpstr>ELEC 204 Digital Design Week 1: VHDL and FPGAs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VHDL Basics</vt:lpstr>
      <vt:lpstr>PowerPoint Presentation</vt:lpstr>
      <vt:lpstr>PowerPoint Presentation</vt:lpstr>
      <vt:lpstr>PowerPoint Presentation</vt:lpstr>
      <vt:lpstr>Features of VHDL</vt:lpstr>
      <vt:lpstr>VHDL Fundamentals</vt:lpstr>
      <vt:lpstr>Naming and Labeling (1)</vt:lpstr>
      <vt:lpstr>Naming and Labeling (2)</vt:lpstr>
      <vt:lpstr>Valid or invalid?</vt:lpstr>
      <vt:lpstr>Extended Identifiers</vt:lpstr>
      <vt:lpstr>Free Format</vt:lpstr>
      <vt:lpstr>Comments</vt:lpstr>
      <vt:lpstr>Comments</vt:lpstr>
      <vt:lpstr>Design Entity</vt:lpstr>
      <vt:lpstr>Example: NAND Gate</vt:lpstr>
      <vt:lpstr>Example VHDL Code</vt:lpstr>
      <vt:lpstr>Tips &amp; Hints</vt:lpstr>
      <vt:lpstr>Tips &amp; Hints</vt:lpstr>
      <vt:lpstr>STD_LOGIC Demystified</vt:lpstr>
      <vt:lpstr>STD_LOGIC</vt:lpstr>
      <vt:lpstr>BIT versus STD_LOGIC</vt:lpstr>
      <vt:lpstr>More on STD_LOGIC Meanings</vt:lpstr>
      <vt:lpstr>Modeling Wires and Buses</vt:lpstr>
      <vt:lpstr>Signals</vt:lpstr>
      <vt:lpstr>Standard Logic Vectors</vt:lpstr>
      <vt:lpstr>Vectors and Concatenation</vt:lpstr>
      <vt:lpstr>VHDL Design Styles</vt:lpstr>
      <vt:lpstr>VHDL Design Styles</vt:lpstr>
      <vt:lpstr>xor3 Example</vt:lpstr>
      <vt:lpstr>Entity xor3_gate</vt:lpstr>
      <vt:lpstr>Dataflow Architecture (xor3_gate)</vt:lpstr>
      <vt:lpstr>Dataflow Description</vt:lpstr>
      <vt:lpstr>Structural Architecture in VHDL 93</vt:lpstr>
      <vt:lpstr>Structural Architecture in VHDL 93</vt:lpstr>
      <vt:lpstr>Behavioral Architecture (xor3 gate)</vt:lpstr>
      <vt:lpstr>Behavioral Description</vt:lpstr>
      <vt:lpstr>Arithmetic Operators in VHDL (1)</vt:lpstr>
      <vt:lpstr>Arithmetic Operators in VHDL (2)</vt:lpstr>
      <vt:lpstr>Different ways of performing the same operation</vt:lpstr>
      <vt:lpstr>Different declarations for the same operator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 204 Week 1 Tutorial Slides</dc:title>
  <dc:creator>Owner</dc:creator>
  <cp:lastModifiedBy>monbasli</cp:lastModifiedBy>
  <cp:revision>485</cp:revision>
  <dcterms:created xsi:type="dcterms:W3CDTF">2015-03-13T12:48:18Z</dcterms:created>
  <dcterms:modified xsi:type="dcterms:W3CDTF">2021-02-23T13:25:43Z</dcterms:modified>
</cp:coreProperties>
</file>